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1" r:id="rId5"/>
    <p:sldId id="283" r:id="rId6"/>
    <p:sldId id="285" r:id="rId7"/>
    <p:sldId id="284" r:id="rId8"/>
    <p:sldId id="259" r:id="rId9"/>
    <p:sldId id="286" r:id="rId10"/>
    <p:sldId id="260" r:id="rId11"/>
    <p:sldId id="287" r:id="rId12"/>
    <p:sldId id="288" r:id="rId13"/>
    <p:sldId id="289" r:id="rId14"/>
    <p:sldId id="262" r:id="rId15"/>
    <p:sldId id="261" r:id="rId16"/>
    <p:sldId id="290" r:id="rId17"/>
    <p:sldId id="291" r:id="rId18"/>
    <p:sldId id="292" r:id="rId19"/>
    <p:sldId id="293" r:id="rId20"/>
    <p:sldId id="310" r:id="rId21"/>
    <p:sldId id="263" r:id="rId22"/>
    <p:sldId id="265" r:id="rId23"/>
    <p:sldId id="311" r:id="rId24"/>
    <p:sldId id="312" r:id="rId25"/>
    <p:sldId id="297" r:id="rId26"/>
    <p:sldId id="298" r:id="rId27"/>
    <p:sldId id="299" r:id="rId28"/>
    <p:sldId id="300" r:id="rId29"/>
    <p:sldId id="301" r:id="rId30"/>
    <p:sldId id="302" r:id="rId31"/>
    <p:sldId id="303" r:id="rId32"/>
    <p:sldId id="304" r:id="rId33"/>
    <p:sldId id="305" r:id="rId34"/>
    <p:sldId id="306" r:id="rId35"/>
    <p:sldId id="307" r:id="rId36"/>
    <p:sldId id="266" r:id="rId37"/>
    <p:sldId id="309" r:id="rId38"/>
    <p:sldId id="308" r:id="rId39"/>
    <p:sldId id="313" r:id="rId40"/>
    <p:sldId id="314" r:id="rId41"/>
    <p:sldId id="315" r:id="rId42"/>
    <p:sldId id="317" r:id="rId43"/>
    <p:sldId id="267" r:id="rId44"/>
    <p:sldId id="316" r:id="rId45"/>
    <p:sldId id="320" r:id="rId46"/>
    <p:sldId id="322" r:id="rId47"/>
    <p:sldId id="318" r:id="rId48"/>
    <p:sldId id="319" r:id="rId49"/>
    <p:sldId id="268" r:id="rId50"/>
    <p:sldId id="323" r:id="rId51"/>
    <p:sldId id="324" r:id="rId52"/>
    <p:sldId id="325" r:id="rId53"/>
    <p:sldId id="326" r:id="rId54"/>
    <p:sldId id="328" r:id="rId55"/>
    <p:sldId id="327" r:id="rId56"/>
    <p:sldId id="329" r:id="rId57"/>
    <p:sldId id="330" r:id="rId58"/>
    <p:sldId id="337" r:id="rId59"/>
    <p:sldId id="338" r:id="rId60"/>
    <p:sldId id="340" r:id="rId61"/>
    <p:sldId id="375" r:id="rId62"/>
    <p:sldId id="339" r:id="rId63"/>
    <p:sldId id="341" r:id="rId64"/>
    <p:sldId id="331" r:id="rId65"/>
    <p:sldId id="347" r:id="rId66"/>
    <p:sldId id="342" r:id="rId67"/>
    <p:sldId id="343" r:id="rId68"/>
    <p:sldId id="332" r:id="rId69"/>
    <p:sldId id="344" r:id="rId70"/>
    <p:sldId id="333" r:id="rId71"/>
    <p:sldId id="346" r:id="rId72"/>
    <p:sldId id="345" r:id="rId73"/>
    <p:sldId id="334" r:id="rId74"/>
    <p:sldId id="335" r:id="rId75"/>
    <p:sldId id="336" r:id="rId76"/>
    <p:sldId id="348" r:id="rId77"/>
    <p:sldId id="349" r:id="rId78"/>
    <p:sldId id="353" r:id="rId79"/>
    <p:sldId id="354" r:id="rId80"/>
    <p:sldId id="350" r:id="rId81"/>
    <p:sldId id="351" r:id="rId82"/>
    <p:sldId id="356" r:id="rId83"/>
    <p:sldId id="357" r:id="rId84"/>
    <p:sldId id="358" r:id="rId85"/>
    <p:sldId id="359" r:id="rId86"/>
    <p:sldId id="360" r:id="rId87"/>
    <p:sldId id="361" r:id="rId88"/>
    <p:sldId id="355" r:id="rId89"/>
    <p:sldId id="362" r:id="rId90"/>
    <p:sldId id="376" r:id="rId91"/>
    <p:sldId id="363" r:id="rId92"/>
    <p:sldId id="366" r:id="rId93"/>
    <p:sldId id="367" r:id="rId94"/>
    <p:sldId id="364" r:id="rId95"/>
    <p:sldId id="365" r:id="rId96"/>
    <p:sldId id="368" r:id="rId97"/>
    <p:sldId id="369" r:id="rId98"/>
    <p:sldId id="370" r:id="rId99"/>
    <p:sldId id="371" r:id="rId100"/>
    <p:sldId id="374" r:id="rId101"/>
    <p:sldId id="373" r:id="rId102"/>
    <p:sldId id="372" r:id="rId103"/>
    <p:sldId id="377" r:id="rId104"/>
    <p:sldId id="378" r:id="rId105"/>
    <p:sldId id="379" r:id="rId106"/>
    <p:sldId id="380" r:id="rId107"/>
    <p:sldId id="381" r:id="rId108"/>
    <p:sldId id="382" r:id="rId109"/>
    <p:sldId id="383" r:id="rId110"/>
    <p:sldId id="384" r:id="rId111"/>
    <p:sldId id="385" r:id="rId112"/>
    <p:sldId id="387" r:id="rId113"/>
    <p:sldId id="388" r:id="rId114"/>
    <p:sldId id="390" r:id="rId115"/>
    <p:sldId id="389" r:id="rId116"/>
    <p:sldId id="393" r:id="rId117"/>
    <p:sldId id="391" r:id="rId118"/>
    <p:sldId id="392" r:id="rId119"/>
    <p:sldId id="395" r:id="rId120"/>
    <p:sldId id="394" r:id="rId121"/>
    <p:sldId id="396" r:id="rId122"/>
    <p:sldId id="397" r:id="rId123"/>
    <p:sldId id="402" r:id="rId124"/>
    <p:sldId id="403" r:id="rId125"/>
    <p:sldId id="401" r:id="rId126"/>
    <p:sldId id="404" r:id="rId127"/>
    <p:sldId id="398" r:id="rId128"/>
    <p:sldId id="399" r:id="rId129"/>
    <p:sldId id="400" r:id="rId130"/>
    <p:sldId id="321" r:id="rId1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7" d="100"/>
          <a:sy n="97" d="100"/>
        </p:scale>
        <p:origin x="149"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F7A2-29D9-4C94-8CC8-B53B1F5412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E49BB9A0-C43B-4916-B384-ED8E7980F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8B88BFB7-3943-40DA-800B-A8319E0D83A3}"/>
              </a:ext>
            </a:extLst>
          </p:cNvPr>
          <p:cNvSpPr>
            <a:spLocks noGrp="1"/>
          </p:cNvSpPr>
          <p:nvPr>
            <p:ph type="dt" sz="half" idx="10"/>
          </p:nvPr>
        </p:nvSpPr>
        <p:spPr/>
        <p:txBody>
          <a:bodyPr/>
          <a:lstStyle/>
          <a:p>
            <a:fld id="{3191932A-5A5D-41CF-B1DF-493F37005B6B}" type="datetimeFigureOut">
              <a:rPr lang="fr-FR" smtClean="0"/>
              <a:t>06/04/2023</a:t>
            </a:fld>
            <a:endParaRPr lang="fr-FR"/>
          </a:p>
        </p:txBody>
      </p:sp>
      <p:sp>
        <p:nvSpPr>
          <p:cNvPr id="5" name="Footer Placeholder 4">
            <a:extLst>
              <a:ext uri="{FF2B5EF4-FFF2-40B4-BE49-F238E27FC236}">
                <a16:creationId xmlns:a16="http://schemas.microsoft.com/office/drawing/2014/main" id="{ADCDFCB3-FC30-46C9-9932-8433E2F0F1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622DE44-83CD-40A3-B892-28260B878C2D}"/>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79228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2C18-DF06-43DA-BC81-FC021F70DA77}"/>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3EDF11D8-2359-4745-8FCD-3D7179A41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E97CAD4-2DBD-4AA1-8D11-B6B944F324EC}"/>
              </a:ext>
            </a:extLst>
          </p:cNvPr>
          <p:cNvSpPr>
            <a:spLocks noGrp="1"/>
          </p:cNvSpPr>
          <p:nvPr>
            <p:ph type="dt" sz="half" idx="10"/>
          </p:nvPr>
        </p:nvSpPr>
        <p:spPr/>
        <p:txBody>
          <a:bodyPr/>
          <a:lstStyle/>
          <a:p>
            <a:fld id="{3191932A-5A5D-41CF-B1DF-493F37005B6B}" type="datetimeFigureOut">
              <a:rPr lang="fr-FR" smtClean="0"/>
              <a:t>06/04/2023</a:t>
            </a:fld>
            <a:endParaRPr lang="fr-FR"/>
          </a:p>
        </p:txBody>
      </p:sp>
      <p:sp>
        <p:nvSpPr>
          <p:cNvPr id="5" name="Footer Placeholder 4">
            <a:extLst>
              <a:ext uri="{FF2B5EF4-FFF2-40B4-BE49-F238E27FC236}">
                <a16:creationId xmlns:a16="http://schemas.microsoft.com/office/drawing/2014/main" id="{E54A50D4-7C24-4C58-9DAB-3CF632517A5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62D7B1C-3F02-4592-927C-2479C7ED0919}"/>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1349212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EAEC3-321D-4C5A-8236-30B6846ECB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5B6721E2-0E16-423E-A8F3-7084BD5E78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6BF6847-6EBA-4509-B13F-4A756E820A5D}"/>
              </a:ext>
            </a:extLst>
          </p:cNvPr>
          <p:cNvSpPr>
            <a:spLocks noGrp="1"/>
          </p:cNvSpPr>
          <p:nvPr>
            <p:ph type="dt" sz="half" idx="10"/>
          </p:nvPr>
        </p:nvSpPr>
        <p:spPr/>
        <p:txBody>
          <a:bodyPr/>
          <a:lstStyle/>
          <a:p>
            <a:fld id="{3191932A-5A5D-41CF-B1DF-493F37005B6B}" type="datetimeFigureOut">
              <a:rPr lang="fr-FR" smtClean="0"/>
              <a:t>06/04/2023</a:t>
            </a:fld>
            <a:endParaRPr lang="fr-FR"/>
          </a:p>
        </p:txBody>
      </p:sp>
      <p:sp>
        <p:nvSpPr>
          <p:cNvPr id="5" name="Footer Placeholder 4">
            <a:extLst>
              <a:ext uri="{FF2B5EF4-FFF2-40B4-BE49-F238E27FC236}">
                <a16:creationId xmlns:a16="http://schemas.microsoft.com/office/drawing/2014/main" id="{EA5CDC8A-0846-4240-8579-613B4967CA7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913F975-55C1-48A8-8458-03FA4A461242}"/>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53879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1C2C-EB30-4106-88A9-6408D56715E6}"/>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00B0E10-7C16-4100-AD19-B6CEE19FB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F9DCDFD-0988-49E3-A3EA-3210B283DE91}"/>
              </a:ext>
            </a:extLst>
          </p:cNvPr>
          <p:cNvSpPr>
            <a:spLocks noGrp="1"/>
          </p:cNvSpPr>
          <p:nvPr>
            <p:ph type="dt" sz="half" idx="10"/>
          </p:nvPr>
        </p:nvSpPr>
        <p:spPr/>
        <p:txBody>
          <a:bodyPr/>
          <a:lstStyle/>
          <a:p>
            <a:fld id="{3191932A-5A5D-41CF-B1DF-493F37005B6B}" type="datetimeFigureOut">
              <a:rPr lang="fr-FR" smtClean="0"/>
              <a:t>06/04/2023</a:t>
            </a:fld>
            <a:endParaRPr lang="fr-FR"/>
          </a:p>
        </p:txBody>
      </p:sp>
      <p:sp>
        <p:nvSpPr>
          <p:cNvPr id="5" name="Footer Placeholder 4">
            <a:extLst>
              <a:ext uri="{FF2B5EF4-FFF2-40B4-BE49-F238E27FC236}">
                <a16:creationId xmlns:a16="http://schemas.microsoft.com/office/drawing/2014/main" id="{F8ACD047-4792-4E72-818B-6AD1B9C5418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EE0F1C3-9E66-4627-B5DF-A4726F73D6C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71128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442A-36E2-4CA9-B503-49D2B9DE82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3893696-BC4D-4A7B-9321-02092AC18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F55402-0B26-4F49-B0A9-C50226800112}"/>
              </a:ext>
            </a:extLst>
          </p:cNvPr>
          <p:cNvSpPr>
            <a:spLocks noGrp="1"/>
          </p:cNvSpPr>
          <p:nvPr>
            <p:ph type="dt" sz="half" idx="10"/>
          </p:nvPr>
        </p:nvSpPr>
        <p:spPr/>
        <p:txBody>
          <a:bodyPr/>
          <a:lstStyle/>
          <a:p>
            <a:fld id="{3191932A-5A5D-41CF-B1DF-493F37005B6B}" type="datetimeFigureOut">
              <a:rPr lang="fr-FR" smtClean="0"/>
              <a:t>06/04/2023</a:t>
            </a:fld>
            <a:endParaRPr lang="fr-FR"/>
          </a:p>
        </p:txBody>
      </p:sp>
      <p:sp>
        <p:nvSpPr>
          <p:cNvPr id="5" name="Footer Placeholder 4">
            <a:extLst>
              <a:ext uri="{FF2B5EF4-FFF2-40B4-BE49-F238E27FC236}">
                <a16:creationId xmlns:a16="http://schemas.microsoft.com/office/drawing/2014/main" id="{543E4D60-EEA4-47A4-9A18-5ABD847527E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F8B85EA-495D-4E10-B8C9-1BBC5EB9156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91975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3413C-AC8F-4DEC-B801-7EED6FA22BE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5D7CF45-E119-42BB-92D1-D6D039931F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096A301-BE0A-42C9-A3C1-41B9124D94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B8AFC122-2CB1-49E2-A9A1-A50E14C70154}"/>
              </a:ext>
            </a:extLst>
          </p:cNvPr>
          <p:cNvSpPr>
            <a:spLocks noGrp="1"/>
          </p:cNvSpPr>
          <p:nvPr>
            <p:ph type="dt" sz="half" idx="10"/>
          </p:nvPr>
        </p:nvSpPr>
        <p:spPr/>
        <p:txBody>
          <a:bodyPr/>
          <a:lstStyle/>
          <a:p>
            <a:fld id="{3191932A-5A5D-41CF-B1DF-493F37005B6B}" type="datetimeFigureOut">
              <a:rPr lang="fr-FR" smtClean="0"/>
              <a:t>06/04/2023</a:t>
            </a:fld>
            <a:endParaRPr lang="fr-FR"/>
          </a:p>
        </p:txBody>
      </p:sp>
      <p:sp>
        <p:nvSpPr>
          <p:cNvPr id="6" name="Footer Placeholder 5">
            <a:extLst>
              <a:ext uri="{FF2B5EF4-FFF2-40B4-BE49-F238E27FC236}">
                <a16:creationId xmlns:a16="http://schemas.microsoft.com/office/drawing/2014/main" id="{5C834592-8DF7-4281-B16A-ED7DF207E5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330261EF-2A85-4C04-B3FA-665C60DBE28F}"/>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143882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33A6-80EC-4489-AE5C-DBD2ECA396C4}"/>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A6C26939-A0EE-4978-AC33-21206D81FA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486F97-AC54-467C-93D1-C0B282A52F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1B85223B-2DEC-4845-BFED-42FB19FDC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6924AE-96C6-4B9E-A53F-5ACD2F4335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18D76173-A7A0-44B9-A6B2-9A93600ADDFE}"/>
              </a:ext>
            </a:extLst>
          </p:cNvPr>
          <p:cNvSpPr>
            <a:spLocks noGrp="1"/>
          </p:cNvSpPr>
          <p:nvPr>
            <p:ph type="dt" sz="half" idx="10"/>
          </p:nvPr>
        </p:nvSpPr>
        <p:spPr/>
        <p:txBody>
          <a:bodyPr/>
          <a:lstStyle/>
          <a:p>
            <a:fld id="{3191932A-5A5D-41CF-B1DF-493F37005B6B}" type="datetimeFigureOut">
              <a:rPr lang="fr-FR" smtClean="0"/>
              <a:t>06/04/2023</a:t>
            </a:fld>
            <a:endParaRPr lang="fr-FR"/>
          </a:p>
        </p:txBody>
      </p:sp>
      <p:sp>
        <p:nvSpPr>
          <p:cNvPr id="8" name="Footer Placeholder 7">
            <a:extLst>
              <a:ext uri="{FF2B5EF4-FFF2-40B4-BE49-F238E27FC236}">
                <a16:creationId xmlns:a16="http://schemas.microsoft.com/office/drawing/2014/main" id="{05CA717C-1BE1-4064-89A3-32A4A75B9C75}"/>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B10E0955-A179-42E5-911C-AC49B6E0E579}"/>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98803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E41F-3722-4A16-937A-426271DA5C73}"/>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66D0CF6F-9561-462C-8E71-A8BD51774B0C}"/>
              </a:ext>
            </a:extLst>
          </p:cNvPr>
          <p:cNvSpPr>
            <a:spLocks noGrp="1"/>
          </p:cNvSpPr>
          <p:nvPr>
            <p:ph type="dt" sz="half" idx="10"/>
          </p:nvPr>
        </p:nvSpPr>
        <p:spPr/>
        <p:txBody>
          <a:bodyPr/>
          <a:lstStyle/>
          <a:p>
            <a:fld id="{3191932A-5A5D-41CF-B1DF-493F37005B6B}" type="datetimeFigureOut">
              <a:rPr lang="fr-FR" smtClean="0"/>
              <a:t>06/04/2023</a:t>
            </a:fld>
            <a:endParaRPr lang="fr-FR"/>
          </a:p>
        </p:txBody>
      </p:sp>
      <p:sp>
        <p:nvSpPr>
          <p:cNvPr id="4" name="Footer Placeholder 3">
            <a:extLst>
              <a:ext uri="{FF2B5EF4-FFF2-40B4-BE49-F238E27FC236}">
                <a16:creationId xmlns:a16="http://schemas.microsoft.com/office/drawing/2014/main" id="{E604D67F-DC7E-4948-806C-B856F8F0A9A5}"/>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A551D46-D17B-40F8-A2E2-F6896AB0AA26}"/>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23635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5123-A685-4276-BC6E-619E7DA10FC8}"/>
              </a:ext>
            </a:extLst>
          </p:cNvPr>
          <p:cNvSpPr>
            <a:spLocks noGrp="1"/>
          </p:cNvSpPr>
          <p:nvPr>
            <p:ph type="dt" sz="half" idx="10"/>
          </p:nvPr>
        </p:nvSpPr>
        <p:spPr/>
        <p:txBody>
          <a:bodyPr/>
          <a:lstStyle/>
          <a:p>
            <a:fld id="{3191932A-5A5D-41CF-B1DF-493F37005B6B}" type="datetimeFigureOut">
              <a:rPr lang="fr-FR" smtClean="0"/>
              <a:t>06/04/2023</a:t>
            </a:fld>
            <a:endParaRPr lang="fr-FR"/>
          </a:p>
        </p:txBody>
      </p:sp>
      <p:sp>
        <p:nvSpPr>
          <p:cNvPr id="3" name="Footer Placeholder 2">
            <a:extLst>
              <a:ext uri="{FF2B5EF4-FFF2-40B4-BE49-F238E27FC236}">
                <a16:creationId xmlns:a16="http://schemas.microsoft.com/office/drawing/2014/main" id="{60D18139-EE3C-4381-BEC5-D18F0AE50421}"/>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C38A7-11EB-440E-A286-6B31062D0D1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829517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DB7F-94EB-4C1F-9FED-F0B84E0F50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C6C6EFD8-47CD-429D-BECF-E4139D32A3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E12B3D3-9A6E-4EA8-9207-5218C617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4EE5E-70A0-48B3-BC28-A60198A1FE63}"/>
              </a:ext>
            </a:extLst>
          </p:cNvPr>
          <p:cNvSpPr>
            <a:spLocks noGrp="1"/>
          </p:cNvSpPr>
          <p:nvPr>
            <p:ph type="dt" sz="half" idx="10"/>
          </p:nvPr>
        </p:nvSpPr>
        <p:spPr/>
        <p:txBody>
          <a:bodyPr/>
          <a:lstStyle/>
          <a:p>
            <a:fld id="{3191932A-5A5D-41CF-B1DF-493F37005B6B}" type="datetimeFigureOut">
              <a:rPr lang="fr-FR" smtClean="0"/>
              <a:t>06/04/2023</a:t>
            </a:fld>
            <a:endParaRPr lang="fr-FR"/>
          </a:p>
        </p:txBody>
      </p:sp>
      <p:sp>
        <p:nvSpPr>
          <p:cNvPr id="6" name="Footer Placeholder 5">
            <a:extLst>
              <a:ext uri="{FF2B5EF4-FFF2-40B4-BE49-F238E27FC236}">
                <a16:creationId xmlns:a16="http://schemas.microsoft.com/office/drawing/2014/main" id="{48BEB30C-C6E0-48FD-9E0D-4E186B5F509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B537D1E-709B-474F-B808-4291FBF7DA06}"/>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7654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C329-2A59-4157-8065-CEA8AFFD6C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76B4DD9C-E15C-4C7E-8651-8672A1A4CF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339BE39C-25D5-4E25-AD54-3EC15874B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CCE4B1-E564-45BA-8EEB-E9EB6CD2E463}"/>
              </a:ext>
            </a:extLst>
          </p:cNvPr>
          <p:cNvSpPr>
            <a:spLocks noGrp="1"/>
          </p:cNvSpPr>
          <p:nvPr>
            <p:ph type="dt" sz="half" idx="10"/>
          </p:nvPr>
        </p:nvSpPr>
        <p:spPr/>
        <p:txBody>
          <a:bodyPr/>
          <a:lstStyle/>
          <a:p>
            <a:fld id="{3191932A-5A5D-41CF-B1DF-493F37005B6B}" type="datetimeFigureOut">
              <a:rPr lang="fr-FR" smtClean="0"/>
              <a:t>06/04/2023</a:t>
            </a:fld>
            <a:endParaRPr lang="fr-FR"/>
          </a:p>
        </p:txBody>
      </p:sp>
      <p:sp>
        <p:nvSpPr>
          <p:cNvPr id="6" name="Footer Placeholder 5">
            <a:extLst>
              <a:ext uri="{FF2B5EF4-FFF2-40B4-BE49-F238E27FC236}">
                <a16:creationId xmlns:a16="http://schemas.microsoft.com/office/drawing/2014/main" id="{6ED409C7-3C02-4DFB-8428-D65F980BDB4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6D014F1-F050-4F1A-9BFB-BC49BA43B43E}"/>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3331317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0E3C55-512F-4499-98F1-7E4F91366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BCFC4EFC-E120-4CC1-9DD0-C1754D6F87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D8F5FE6-BED4-4B01-88C1-9E2286783B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1932A-5A5D-41CF-B1DF-493F37005B6B}" type="datetimeFigureOut">
              <a:rPr lang="fr-FR" smtClean="0"/>
              <a:t>06/04/2023</a:t>
            </a:fld>
            <a:endParaRPr lang="fr-FR"/>
          </a:p>
        </p:txBody>
      </p:sp>
      <p:sp>
        <p:nvSpPr>
          <p:cNvPr id="5" name="Footer Placeholder 4">
            <a:extLst>
              <a:ext uri="{FF2B5EF4-FFF2-40B4-BE49-F238E27FC236}">
                <a16:creationId xmlns:a16="http://schemas.microsoft.com/office/drawing/2014/main" id="{38FFDAEC-3B79-4A13-A82F-97B24ACA97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6A460B9B-DC55-4626-88CE-4785C64BB1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23261-19EA-4A90-961C-0955F684DB1B}" type="slidenum">
              <a:rPr lang="fr-FR" smtClean="0"/>
              <a:t>‹#›</a:t>
            </a:fld>
            <a:endParaRPr lang="fr-FR"/>
          </a:p>
        </p:txBody>
      </p:sp>
    </p:spTree>
    <p:extLst>
      <p:ext uri="{BB962C8B-B14F-4D97-AF65-F5344CB8AC3E}">
        <p14:creationId xmlns:p14="http://schemas.microsoft.com/office/powerpoint/2010/main" val="2290129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matthewsilk@outlook.com"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g"/></Relationships>
</file>

<file path=ppt/slides/_rels/slide1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onlinelibrary.wiley.com/doi/full/10.1111/brv.12775" TargetMode="Externa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7.xml"/><Relationship Id="rId4" Type="http://schemas.openxmlformats.org/officeDocument/2006/relationships/image" Target="../media/image51.jpg"/></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hyperlink" Target="https://igraph.org/r/html/latest/"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igraph.org/r/html/latest/"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16/j.anbehav.2017.08.029"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hyperlink" Target="https://doi.org/10.1101/2021.12.20.473541" TargetMode="External"/><Relationship Id="rId4" Type="http://schemas.openxmlformats.org/officeDocument/2006/relationships/hyperlink" Target="https://doi.org/10.1016/j.anbehav.2017.08.029"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hyperlink" Target="https://twitter.com/mattjsilk/status/997029135548669957" TargetMode="Externa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6.jpeg"/><Relationship Id="rId9" Type="http://schemas.openxmlformats.org/officeDocument/2006/relationships/image" Target="../media/image11.jpg"/></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skewed.de/tiago/blog/descriptive-inferential"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igraph.org/c/doc/igraph-Community.html"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igraph.org/c/doc/igraph-Community.html"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rdrr.io/github/schochastics/igraphUtils/" TargetMode="Externa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8B91E0-12AF-4CF5-AE63-55594221DBB0}"/>
              </a:ext>
            </a:extLst>
          </p:cNvPr>
          <p:cNvSpPr txBox="1"/>
          <p:nvPr/>
        </p:nvSpPr>
        <p:spPr>
          <a:xfrm>
            <a:off x="0" y="418011"/>
            <a:ext cx="12192000" cy="553998"/>
          </a:xfrm>
          <a:prstGeom prst="rect">
            <a:avLst/>
          </a:prstGeom>
          <a:solidFill>
            <a:schemeClr val="tx1">
              <a:lumMod val="75000"/>
              <a:lumOff val="25000"/>
            </a:schemeClr>
          </a:solidFill>
        </p:spPr>
        <p:txBody>
          <a:bodyPr wrap="square" rtlCol="0">
            <a:spAutoFit/>
          </a:bodyPr>
          <a:lstStyle/>
          <a:p>
            <a:pPr algn="ctr"/>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5" name="Picture 4">
            <a:extLst>
              <a:ext uri="{FF2B5EF4-FFF2-40B4-BE49-F238E27FC236}">
                <a16:creationId xmlns:a16="http://schemas.microsoft.com/office/drawing/2014/main" id="{7051FC9E-E48B-4B6F-AE7B-A90F566C1AA0}"/>
              </a:ext>
            </a:extLst>
          </p:cNvPr>
          <p:cNvPicPr>
            <a:picLocks noChangeAspect="1"/>
          </p:cNvPicPr>
          <p:nvPr/>
        </p:nvPicPr>
        <p:blipFill rotWithShape="1">
          <a:blip r:embed="rId2"/>
          <a:srcRect t="73163" r="50000" b="12159"/>
          <a:stretch/>
        </p:blipFill>
        <p:spPr>
          <a:xfrm>
            <a:off x="-660798" y="1698521"/>
            <a:ext cx="13513596" cy="3021528"/>
          </a:xfrm>
          <a:prstGeom prst="rect">
            <a:avLst/>
          </a:prstGeom>
        </p:spPr>
      </p:pic>
      <p:pic>
        <p:nvPicPr>
          <p:cNvPr id="6" name="Picture 5" descr="Logo&#10;&#10;Description automatically generated">
            <a:extLst>
              <a:ext uri="{FF2B5EF4-FFF2-40B4-BE49-F238E27FC236}">
                <a16:creationId xmlns:a16="http://schemas.microsoft.com/office/drawing/2014/main" id="{2DAB65CE-619D-4510-83D3-DD5779FEA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4" y="5312512"/>
            <a:ext cx="1540326" cy="1494143"/>
          </a:xfrm>
          <a:prstGeom prst="rect">
            <a:avLst/>
          </a:prstGeom>
        </p:spPr>
      </p:pic>
      <p:pic>
        <p:nvPicPr>
          <p:cNvPr id="7" name="Picture 6">
            <a:extLst>
              <a:ext uri="{FF2B5EF4-FFF2-40B4-BE49-F238E27FC236}">
                <a16:creationId xmlns:a16="http://schemas.microsoft.com/office/drawing/2014/main" id="{3EEB555E-1466-484A-876E-7432B8B308FD}"/>
              </a:ext>
            </a:extLst>
          </p:cNvPr>
          <p:cNvPicPr>
            <a:picLocks noChangeAspect="1"/>
          </p:cNvPicPr>
          <p:nvPr/>
        </p:nvPicPr>
        <p:blipFill>
          <a:blip r:embed="rId4"/>
          <a:stretch>
            <a:fillRect/>
          </a:stretch>
        </p:blipFill>
        <p:spPr>
          <a:xfrm>
            <a:off x="7957536" y="5246240"/>
            <a:ext cx="2345797" cy="1563864"/>
          </a:xfrm>
          <a:prstGeom prst="rect">
            <a:avLst/>
          </a:prstGeom>
        </p:spPr>
      </p:pic>
      <p:sp>
        <p:nvSpPr>
          <p:cNvPr id="8" name="TextBox 7">
            <a:extLst>
              <a:ext uri="{FF2B5EF4-FFF2-40B4-BE49-F238E27FC236}">
                <a16:creationId xmlns:a16="http://schemas.microsoft.com/office/drawing/2014/main" id="{25CCCE7A-B028-4A63-9AED-F0B3CC8B074F}"/>
              </a:ext>
            </a:extLst>
          </p:cNvPr>
          <p:cNvSpPr txBox="1"/>
          <p:nvPr/>
        </p:nvSpPr>
        <p:spPr>
          <a:xfrm>
            <a:off x="348342" y="5511791"/>
            <a:ext cx="6731726" cy="830997"/>
          </a:xfrm>
          <a:prstGeom prst="rect">
            <a:avLst/>
          </a:prstGeom>
          <a:noFill/>
        </p:spPr>
        <p:txBody>
          <a:bodyPr wrap="square" rtlCol="0">
            <a:spAutoFit/>
          </a:bodyPr>
          <a:lstStyle/>
          <a:p>
            <a:r>
              <a:rPr lang="en-US" sz="2400" b="1" dirty="0"/>
              <a:t>Matthew Silk</a:t>
            </a:r>
          </a:p>
          <a:p>
            <a:r>
              <a:rPr lang="en-US" sz="2400" b="1" dirty="0">
                <a:hlinkClick r:id="rId5"/>
              </a:rPr>
              <a:t>matthewsilk@outlook.com</a:t>
            </a:r>
            <a:endParaRPr lang="en-US" sz="2400" b="1" dirty="0"/>
          </a:p>
        </p:txBody>
      </p:sp>
    </p:spTree>
    <p:extLst>
      <p:ext uri="{BB962C8B-B14F-4D97-AF65-F5344CB8AC3E}">
        <p14:creationId xmlns:p14="http://schemas.microsoft.com/office/powerpoint/2010/main" val="2739774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grpSp>
        <p:nvGrpSpPr>
          <p:cNvPr id="4" name="Group 3">
            <a:extLst>
              <a:ext uri="{FF2B5EF4-FFF2-40B4-BE49-F238E27FC236}">
                <a16:creationId xmlns:a16="http://schemas.microsoft.com/office/drawing/2014/main" id="{3E8EAA49-7B2E-4B6D-A1B0-64674DAE37B1}"/>
              </a:ext>
            </a:extLst>
          </p:cNvPr>
          <p:cNvGrpSpPr/>
          <p:nvPr/>
        </p:nvGrpSpPr>
        <p:grpSpPr>
          <a:xfrm>
            <a:off x="9236782" y="2185295"/>
            <a:ext cx="1869945" cy="3125033"/>
            <a:chOff x="9236782" y="2185295"/>
            <a:chExt cx="1869945" cy="3125033"/>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a) An </a:t>
            </a:r>
            <a:r>
              <a:rPr lang="en-US" sz="2400" b="1" i="1" dirty="0">
                <a:solidFill>
                  <a:srgbClr val="FFC000"/>
                </a:solidFill>
              </a:rPr>
              <a:t>ADJACENCY MATRIX</a:t>
            </a:r>
          </a:p>
        </p:txBody>
      </p:sp>
      <p:graphicFrame>
        <p:nvGraphicFramePr>
          <p:cNvPr id="38" name="Table 38">
            <a:extLst>
              <a:ext uri="{FF2B5EF4-FFF2-40B4-BE49-F238E27FC236}">
                <a16:creationId xmlns:a16="http://schemas.microsoft.com/office/drawing/2014/main" id="{9B149DC8-0CBA-4DA7-8AE4-7870886B6177}"/>
              </a:ext>
            </a:extLst>
          </p:cNvPr>
          <p:cNvGraphicFramePr>
            <a:graphicFrameLocks noGrp="1"/>
          </p:cNvGraphicFramePr>
          <p:nvPr>
            <p:extLst>
              <p:ext uri="{D42A27DB-BD31-4B8C-83A1-F6EECF244321}">
                <p14:modId xmlns:p14="http://schemas.microsoft.com/office/powerpoint/2010/main" val="4166241231"/>
              </p:ext>
            </p:extLst>
          </p:nvPr>
        </p:nvGraphicFramePr>
        <p:xfrm>
          <a:off x="1598960" y="227747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6AFC701D-B7A2-4B18-A4CD-D5A63CA049FC}"/>
              </a:ext>
            </a:extLst>
          </p:cNvPr>
          <p:cNvSpPr/>
          <p:nvPr/>
        </p:nvSpPr>
        <p:spPr>
          <a:xfrm>
            <a:off x="1967345" y="26416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634616AE-D1EF-4721-916F-B62387C24609}"/>
              </a:ext>
            </a:extLst>
          </p:cNvPr>
          <p:cNvSpPr/>
          <p:nvPr/>
        </p:nvSpPr>
        <p:spPr>
          <a:xfrm rot="5400000">
            <a:off x="679456" y="39186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4193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NODE-LEVEL METRIC DISTRIBUTIONS can also provide useful information about the network  </a:t>
            </a:r>
            <a:endParaRPr lang="en-CA" sz="2400" dirty="0">
              <a:solidFill>
                <a:schemeClr val="accent5">
                  <a:lumMod val="20000"/>
                  <a:lumOff val="80000"/>
                </a:schemeClr>
              </a:solidFill>
            </a:endParaRPr>
          </a:p>
        </p:txBody>
      </p:sp>
      <p:sp>
        <p:nvSpPr>
          <p:cNvPr id="9" name="TextBox 8">
            <a:extLst>
              <a:ext uri="{FF2B5EF4-FFF2-40B4-BE49-F238E27FC236}">
                <a16:creationId xmlns:a16="http://schemas.microsoft.com/office/drawing/2014/main" id="{0EEE00FD-1E08-4F09-AA00-AE0A2356DE5D}"/>
              </a:ext>
            </a:extLst>
          </p:cNvPr>
          <p:cNvSpPr txBox="1"/>
          <p:nvPr/>
        </p:nvSpPr>
        <p:spPr>
          <a:xfrm>
            <a:off x="1222051" y="4349560"/>
            <a:ext cx="6822822" cy="400110"/>
          </a:xfrm>
          <a:prstGeom prst="rect">
            <a:avLst/>
          </a:prstGeom>
          <a:noFill/>
        </p:spPr>
        <p:txBody>
          <a:bodyPr wrap="square" rtlCol="0">
            <a:spAutoFit/>
          </a:bodyPr>
          <a:lstStyle/>
          <a:p>
            <a:r>
              <a:rPr lang="en-US" sz="2000" dirty="0"/>
              <a:t>The degree distribution can be calculated in </a:t>
            </a:r>
            <a:r>
              <a:rPr lang="en-US" sz="2000" dirty="0" err="1"/>
              <a:t>igraph</a:t>
            </a:r>
            <a:r>
              <a:rPr lang="en-US" sz="2000" dirty="0"/>
              <a:t> using</a:t>
            </a:r>
            <a:endParaRPr lang="fr-FR" sz="2000" dirty="0"/>
          </a:p>
        </p:txBody>
      </p:sp>
      <p:sp>
        <p:nvSpPr>
          <p:cNvPr id="10" name="TextBox 9">
            <a:extLst>
              <a:ext uri="{FF2B5EF4-FFF2-40B4-BE49-F238E27FC236}">
                <a16:creationId xmlns:a16="http://schemas.microsoft.com/office/drawing/2014/main" id="{76243532-6681-4311-B0E3-CC68BE76E966}"/>
              </a:ext>
            </a:extLst>
          </p:cNvPr>
          <p:cNvSpPr txBox="1"/>
          <p:nvPr/>
        </p:nvSpPr>
        <p:spPr>
          <a:xfrm>
            <a:off x="1291456" y="4911219"/>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degree_distribution</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05D09C8B-ECE8-4308-AE35-3BCE78471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453" y="4202340"/>
            <a:ext cx="2398091" cy="2409584"/>
          </a:xfrm>
          <a:prstGeom prst="rect">
            <a:avLst/>
          </a:prstGeom>
        </p:spPr>
      </p:pic>
      <p:sp>
        <p:nvSpPr>
          <p:cNvPr id="12" name="TextBox 11">
            <a:extLst>
              <a:ext uri="{FF2B5EF4-FFF2-40B4-BE49-F238E27FC236}">
                <a16:creationId xmlns:a16="http://schemas.microsoft.com/office/drawing/2014/main" id="{D1468436-4EB8-471F-9687-385DB663B385}"/>
              </a:ext>
            </a:extLst>
          </p:cNvPr>
          <p:cNvSpPr txBox="1"/>
          <p:nvPr/>
        </p:nvSpPr>
        <p:spPr>
          <a:xfrm>
            <a:off x="1222051" y="5690095"/>
            <a:ext cx="6822822" cy="707886"/>
          </a:xfrm>
          <a:prstGeom prst="rect">
            <a:avLst/>
          </a:prstGeom>
          <a:noFill/>
        </p:spPr>
        <p:txBody>
          <a:bodyPr wrap="square" rtlCol="0">
            <a:spAutoFit/>
          </a:bodyPr>
          <a:lstStyle/>
          <a:p>
            <a:r>
              <a:rPr lang="en-US" sz="2000" dirty="0"/>
              <a:t>A power law degree distribution is a feature of some social networks that are highly centralized (or scale-free*)</a:t>
            </a:r>
            <a:endParaRPr lang="fr-FR" sz="2000" dirty="0"/>
          </a:p>
        </p:txBody>
      </p:sp>
      <p:sp>
        <p:nvSpPr>
          <p:cNvPr id="14" name="TextBox 13">
            <a:extLst>
              <a:ext uri="{FF2B5EF4-FFF2-40B4-BE49-F238E27FC236}">
                <a16:creationId xmlns:a16="http://schemas.microsoft.com/office/drawing/2014/main" id="{99BB9196-7DED-4A18-99FA-7750A3C1FCBB}"/>
              </a:ext>
            </a:extLst>
          </p:cNvPr>
          <p:cNvSpPr txBox="1"/>
          <p:nvPr/>
        </p:nvSpPr>
        <p:spPr>
          <a:xfrm>
            <a:off x="22685" y="6554020"/>
            <a:ext cx="6169890" cy="276999"/>
          </a:xfrm>
          <a:prstGeom prst="rect">
            <a:avLst/>
          </a:prstGeom>
          <a:noFill/>
        </p:spPr>
        <p:txBody>
          <a:bodyPr wrap="square">
            <a:spAutoFit/>
          </a:bodyPr>
          <a:lstStyle/>
          <a:p>
            <a:r>
              <a:rPr lang="en-US" sz="1200" dirty="0"/>
              <a:t>*approximately at least</a:t>
            </a:r>
            <a:endParaRPr lang="fr-FR" sz="1200" dirty="0"/>
          </a:p>
        </p:txBody>
      </p:sp>
    </p:spTree>
    <p:extLst>
      <p:ext uri="{BB962C8B-B14F-4D97-AF65-F5344CB8AC3E}">
        <p14:creationId xmlns:p14="http://schemas.microsoft.com/office/powerpoint/2010/main" val="2450181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11" name="TextBox 10">
            <a:extLst>
              <a:ext uri="{FF2B5EF4-FFF2-40B4-BE49-F238E27FC236}">
                <a16:creationId xmlns:a16="http://schemas.microsoft.com/office/drawing/2014/main" id="{F15AE769-B7E9-4CAD-B660-99FEB153A7BD}"/>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2 and work through the section SESSION 2: PART 4 </a:t>
            </a:r>
          </a:p>
        </p:txBody>
      </p:sp>
      <p:sp>
        <p:nvSpPr>
          <p:cNvPr id="5" name="TextBox 4">
            <a:extLst>
              <a:ext uri="{FF2B5EF4-FFF2-40B4-BE49-F238E27FC236}">
                <a16:creationId xmlns:a16="http://schemas.microsoft.com/office/drawing/2014/main" id="{62886FDC-5F30-4491-AAFF-AF1D7B73B987}"/>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Tree>
    <p:extLst>
      <p:ext uri="{BB962C8B-B14F-4D97-AF65-F5344CB8AC3E}">
        <p14:creationId xmlns:p14="http://schemas.microsoft.com/office/powerpoint/2010/main" val="922975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dirty="0"/>
              <a:t>03/04/2023 – What is a network?</a:t>
            </a:r>
          </a:p>
          <a:p>
            <a:endParaRPr lang="en-US" sz="2400" dirty="0"/>
          </a:p>
          <a:p>
            <a:r>
              <a:rPr lang="en-US" sz="2400" dirty="0"/>
              <a:t>06/04/2023 - How do we describe network structures?</a:t>
            </a:r>
          </a:p>
          <a:p>
            <a:endParaRPr lang="en-US" sz="2400" dirty="0"/>
          </a:p>
          <a:p>
            <a:r>
              <a:rPr lang="en-US" sz="2400" b="1" dirty="0"/>
              <a:t>TODAY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11250515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177DEE-692B-428D-8FDA-31DCEF8F245A}"/>
              </a:ext>
            </a:extLst>
          </p:cNvPr>
          <p:cNvSpPr txBox="1"/>
          <p:nvPr/>
        </p:nvSpPr>
        <p:spPr>
          <a:xfrm>
            <a:off x="182880" y="870857"/>
            <a:ext cx="11686903" cy="5262979"/>
          </a:xfrm>
          <a:prstGeom prst="rect">
            <a:avLst/>
          </a:prstGeom>
          <a:noFill/>
        </p:spPr>
        <p:txBody>
          <a:bodyPr wrap="square" rtlCol="0">
            <a:spAutoFit/>
          </a:bodyPr>
          <a:lstStyle/>
          <a:p>
            <a:r>
              <a:rPr lang="en-US" sz="2400" b="1" dirty="0"/>
              <a:t>Plan for today:</a:t>
            </a:r>
          </a:p>
          <a:p>
            <a:endParaRPr lang="en-US" sz="2400" dirty="0"/>
          </a:p>
          <a:p>
            <a:pPr marL="457200" indent="-457200">
              <a:buAutoNum type="arabicPeriod"/>
            </a:pPr>
            <a:r>
              <a:rPr lang="en-US" sz="2400" dirty="0"/>
              <a:t>The challenges of social network analysis</a:t>
            </a:r>
          </a:p>
          <a:p>
            <a:pPr marL="457200" indent="-457200">
              <a:buAutoNum type="arabicPeriod"/>
            </a:pPr>
            <a:endParaRPr lang="en-US" sz="2400" dirty="0"/>
          </a:p>
          <a:p>
            <a:pPr marL="457200" indent="-457200">
              <a:buAutoNum type="arabicPeriod"/>
            </a:pPr>
            <a:r>
              <a:rPr lang="en-US" sz="2400" dirty="0"/>
              <a:t>Is my network important? Comparing networks to reference models</a:t>
            </a:r>
          </a:p>
          <a:p>
            <a:pPr marL="457200" indent="-457200">
              <a:buAutoNum type="arabicPeriod"/>
            </a:pPr>
            <a:endParaRPr lang="en-US" sz="2400" i="1" dirty="0"/>
          </a:p>
          <a:p>
            <a:pPr marL="457200" indent="-457200">
              <a:buAutoNum type="arabicPeriod"/>
            </a:pPr>
            <a:r>
              <a:rPr lang="en-US" sz="2400" dirty="0"/>
              <a:t>Nodal regressions: using network measures to explain other traits</a:t>
            </a:r>
          </a:p>
          <a:p>
            <a:pPr marL="457200" indent="-457200">
              <a:buAutoNum type="arabicPeriod"/>
            </a:pPr>
            <a:endParaRPr lang="en-US" sz="2400" dirty="0"/>
          </a:p>
          <a:p>
            <a:pPr marL="457200" indent="-457200">
              <a:buFontTx/>
              <a:buAutoNum type="arabicPeriod"/>
            </a:pPr>
            <a:r>
              <a:rPr lang="en-US" sz="2400" dirty="0"/>
              <a:t>Nodal regressions: asking what explains network position</a:t>
            </a:r>
          </a:p>
          <a:p>
            <a:pPr marL="457200" indent="-457200">
              <a:buFontTx/>
              <a:buAutoNum type="arabicPeriod"/>
            </a:pPr>
            <a:endParaRPr lang="en-US" sz="2400" dirty="0"/>
          </a:p>
          <a:p>
            <a:pPr marL="457200" indent="-457200">
              <a:buAutoNum type="arabicPeriod"/>
            </a:pPr>
            <a:r>
              <a:rPr lang="en-US" sz="2400" dirty="0"/>
              <a:t>Dyadic regressions</a:t>
            </a:r>
          </a:p>
          <a:p>
            <a:pPr marL="457200" indent="-457200">
              <a:buAutoNum type="arabicPeriod"/>
            </a:pPr>
            <a:endParaRPr lang="en-US" sz="2400" dirty="0"/>
          </a:p>
          <a:p>
            <a:pPr marL="457200" indent="-457200">
              <a:buAutoNum type="arabicPeriod"/>
            </a:pPr>
            <a:r>
              <a:rPr lang="en-US" sz="2400" dirty="0"/>
              <a:t>Comparing networks</a:t>
            </a:r>
          </a:p>
          <a:p>
            <a:pPr marL="457200" indent="-457200">
              <a:buAutoNum type="arabicPeriod"/>
            </a:pPr>
            <a:endParaRPr lang="en-US" sz="2400" dirty="0"/>
          </a:p>
        </p:txBody>
      </p:sp>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Tree>
    <p:extLst>
      <p:ext uri="{BB962C8B-B14F-4D97-AF65-F5344CB8AC3E}">
        <p14:creationId xmlns:p14="http://schemas.microsoft.com/office/powerpoint/2010/main" val="2755491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1569660"/>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1991800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2308324"/>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edges (or social relationships)</a:t>
            </a:r>
          </a:p>
          <a:p>
            <a:pPr marL="457200" indent="-457200">
              <a:buAutoNum type="arabicPeriod"/>
            </a:pPr>
            <a:endParaRPr lang="en-US" sz="2400"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3954799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3046988"/>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edges (or social relationships)</a:t>
            </a:r>
          </a:p>
          <a:p>
            <a:pPr marL="457200" indent="-457200">
              <a:buAutoNum type="arabicPeriod"/>
            </a:pPr>
            <a:endParaRPr lang="en-US" sz="2400" dirty="0">
              <a:solidFill>
                <a:srgbClr val="002060"/>
              </a:solidFill>
            </a:endParaRPr>
          </a:p>
          <a:p>
            <a:pPr marL="457200" indent="-457200">
              <a:buAutoNum type="arabicPeriod"/>
            </a:pPr>
            <a:r>
              <a:rPr lang="en-US" sz="2400" b="1" dirty="0">
                <a:solidFill>
                  <a:srgbClr val="002060"/>
                </a:solidFill>
              </a:rPr>
              <a:t>Covariance among network </a:t>
            </a:r>
            <a:r>
              <a:rPr lang="en-US" sz="2400" b="1" dirty="0" err="1">
                <a:solidFill>
                  <a:srgbClr val="002060"/>
                </a:solidFill>
              </a:rPr>
              <a:t>neighbours</a:t>
            </a:r>
            <a:endParaRPr lang="en-US" sz="2400" b="1" dirty="0">
              <a:solidFill>
                <a:srgbClr val="002060"/>
              </a:solidFill>
            </a:endParaRPr>
          </a:p>
          <a:p>
            <a:pPr marL="457200" indent="-457200">
              <a:buAutoNum type="arabicPeriod"/>
            </a:pPr>
            <a:endParaRPr lang="en-US" sz="2400"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22245587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3416320"/>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edges (or social relationships)</a:t>
            </a:r>
          </a:p>
          <a:p>
            <a:pPr marL="457200" indent="-457200">
              <a:buAutoNum type="arabicPeriod"/>
            </a:pPr>
            <a:endParaRPr lang="en-US" sz="2400" dirty="0">
              <a:solidFill>
                <a:srgbClr val="002060"/>
              </a:solidFill>
            </a:endParaRPr>
          </a:p>
          <a:p>
            <a:pPr marL="457200" indent="-457200">
              <a:buAutoNum type="arabicPeriod"/>
            </a:pPr>
            <a:r>
              <a:rPr lang="en-US" sz="2400" b="1" dirty="0">
                <a:solidFill>
                  <a:srgbClr val="002060"/>
                </a:solidFill>
              </a:rPr>
              <a:t>Covariance among network </a:t>
            </a:r>
            <a:r>
              <a:rPr lang="en-US" sz="2400" b="1" dirty="0" err="1">
                <a:solidFill>
                  <a:srgbClr val="002060"/>
                </a:solidFill>
              </a:rPr>
              <a:t>neighbours</a:t>
            </a:r>
            <a:endParaRPr lang="en-US" sz="2400" b="1" dirty="0">
              <a:solidFill>
                <a:srgbClr val="002060"/>
              </a:solidFill>
            </a:endParaRPr>
          </a:p>
          <a:p>
            <a:pPr marL="457200" indent="-457200">
              <a:buAutoNum type="arabicPeriod"/>
            </a:pPr>
            <a:endParaRPr lang="en-US" sz="2400" dirty="0">
              <a:solidFill>
                <a:srgbClr val="002060"/>
              </a:solidFill>
            </a:endParaRPr>
          </a:p>
          <a:p>
            <a:pPr marL="457200" indent="-457200">
              <a:buAutoNum type="arabicPeriod"/>
            </a:pPr>
            <a:r>
              <a:rPr lang="en-US" sz="2400" b="1" dirty="0">
                <a:solidFill>
                  <a:srgbClr val="002060"/>
                </a:solidFill>
              </a:rPr>
              <a:t>Sensitivity to missing data</a:t>
            </a:r>
            <a:endParaRPr lang="en-CA" sz="2400" b="1"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23992303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2246769"/>
          </a:xfrm>
          <a:prstGeom prst="rect">
            <a:avLst/>
          </a:prstGeom>
          <a:noFill/>
        </p:spPr>
        <p:txBody>
          <a:bodyPr wrap="square" rtlCol="0">
            <a:spAutoFit/>
          </a:bodyPr>
          <a:lstStyle/>
          <a:p>
            <a:r>
              <a:rPr lang="en-US" sz="2000" b="1" dirty="0"/>
              <a:t>What happens if I remove some individuals from this network?</a:t>
            </a:r>
          </a:p>
          <a:p>
            <a:endParaRPr lang="en-US" sz="2000" b="1" dirty="0"/>
          </a:p>
          <a:p>
            <a:r>
              <a:rPr lang="en-US" sz="2000" b="1" dirty="0"/>
              <a:t>	</a:t>
            </a:r>
            <a:r>
              <a:rPr lang="en-US" sz="2000" dirty="0"/>
              <a:t>- The centrality of different individuals changes 	(</a:t>
            </a:r>
            <a:r>
              <a:rPr lang="en-US" sz="2000" b="1" i="1" dirty="0"/>
              <a:t>especially for global centrality measures</a:t>
            </a:r>
            <a:r>
              <a:rPr lang="en-US" sz="2000" dirty="0"/>
              <a:t>)</a:t>
            </a:r>
          </a:p>
          <a:p>
            <a:endParaRPr lang="en-US" sz="2000" b="1" dirty="0"/>
          </a:p>
          <a:p>
            <a:r>
              <a:rPr lang="en-US" sz="2000" b="1" dirty="0"/>
              <a:t>	</a:t>
            </a:r>
            <a:r>
              <a:rPr lang="en-US" sz="2000" dirty="0"/>
              <a:t>- Centrality measures are now less accurate</a:t>
            </a:r>
            <a:endParaRPr lang="fr-FR" sz="2000" dirty="0"/>
          </a:p>
        </p:txBody>
      </p:sp>
      <p:sp>
        <p:nvSpPr>
          <p:cNvPr id="5" name="Multiplication Sign 4">
            <a:extLst>
              <a:ext uri="{FF2B5EF4-FFF2-40B4-BE49-F238E27FC236}">
                <a16:creationId xmlns:a16="http://schemas.microsoft.com/office/drawing/2014/main" id="{7A9A3315-6D1D-4245-BBC4-EE43A06826E8}"/>
              </a:ext>
            </a:extLst>
          </p:cNvPr>
          <p:cNvSpPr/>
          <p:nvPr/>
        </p:nvSpPr>
        <p:spPr>
          <a:xfrm flipH="1">
            <a:off x="4259744" y="449649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Multiplication Sign 9">
            <a:extLst>
              <a:ext uri="{FF2B5EF4-FFF2-40B4-BE49-F238E27FC236}">
                <a16:creationId xmlns:a16="http://schemas.microsoft.com/office/drawing/2014/main" id="{F420778A-7D43-47F9-A161-03BC982C8ACD}"/>
              </a:ext>
            </a:extLst>
          </p:cNvPr>
          <p:cNvSpPr/>
          <p:nvPr/>
        </p:nvSpPr>
        <p:spPr>
          <a:xfrm flipH="1">
            <a:off x="2356841" y="356671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Multiplication Sign 10">
            <a:extLst>
              <a:ext uri="{FF2B5EF4-FFF2-40B4-BE49-F238E27FC236}">
                <a16:creationId xmlns:a16="http://schemas.microsoft.com/office/drawing/2014/main" id="{AB1BE960-1CB8-4335-AA60-6821B8E75C09}"/>
              </a:ext>
            </a:extLst>
          </p:cNvPr>
          <p:cNvSpPr/>
          <p:nvPr/>
        </p:nvSpPr>
        <p:spPr>
          <a:xfrm flipH="1">
            <a:off x="2960408" y="5338194"/>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10767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4401205"/>
          </a:xfrm>
          <a:prstGeom prst="rect">
            <a:avLst/>
          </a:prstGeom>
          <a:noFill/>
        </p:spPr>
        <p:txBody>
          <a:bodyPr wrap="square" rtlCol="0">
            <a:spAutoFit/>
          </a:bodyPr>
          <a:lstStyle/>
          <a:p>
            <a:r>
              <a:rPr lang="en-US" sz="2000" b="1" dirty="0"/>
              <a:t>What happens if I remove some individuals from this network?</a:t>
            </a:r>
          </a:p>
          <a:p>
            <a:endParaRPr lang="en-US" sz="2000" b="1" dirty="0"/>
          </a:p>
          <a:p>
            <a:r>
              <a:rPr lang="en-US" sz="2000" b="1" dirty="0"/>
              <a:t>	</a:t>
            </a:r>
            <a:r>
              <a:rPr lang="en-US" sz="2000" dirty="0"/>
              <a:t>- The centrality of different individuals changes 	(</a:t>
            </a:r>
            <a:r>
              <a:rPr lang="en-US" sz="2000" b="1" i="1" dirty="0"/>
              <a:t>especially for global centrality measures</a:t>
            </a:r>
            <a:r>
              <a:rPr lang="en-US" sz="2000" dirty="0"/>
              <a:t>)</a:t>
            </a:r>
          </a:p>
          <a:p>
            <a:endParaRPr lang="en-US" sz="2000" b="1" dirty="0"/>
          </a:p>
          <a:p>
            <a:r>
              <a:rPr lang="en-US" sz="2000" b="1" dirty="0"/>
              <a:t>	</a:t>
            </a:r>
            <a:r>
              <a:rPr lang="en-US" sz="2000" dirty="0"/>
              <a:t>- Centrality measures are now less accurate</a:t>
            </a:r>
          </a:p>
          <a:p>
            <a:endParaRPr lang="en-US" sz="2000" dirty="0"/>
          </a:p>
          <a:p>
            <a:endParaRPr lang="en-US" sz="2000" dirty="0"/>
          </a:p>
          <a:p>
            <a:r>
              <a:rPr lang="en-US" sz="2000" b="1" dirty="0"/>
              <a:t>What happens if a new edge forms in the network?</a:t>
            </a:r>
          </a:p>
          <a:p>
            <a:endParaRPr lang="en-US" sz="2000" b="1" dirty="0"/>
          </a:p>
          <a:p>
            <a:r>
              <a:rPr lang="en-US" sz="2000" dirty="0"/>
              <a:t>	- Are closely connected nodes also likely to 	form new social connections?</a:t>
            </a:r>
          </a:p>
          <a:p>
            <a:endParaRPr lang="fr-FR" sz="2000" dirty="0"/>
          </a:p>
        </p:txBody>
      </p:sp>
      <p:sp>
        <p:nvSpPr>
          <p:cNvPr id="5" name="Multiplication Sign 4">
            <a:extLst>
              <a:ext uri="{FF2B5EF4-FFF2-40B4-BE49-F238E27FC236}">
                <a16:creationId xmlns:a16="http://schemas.microsoft.com/office/drawing/2014/main" id="{7A9A3315-6D1D-4245-BBC4-EE43A06826E8}"/>
              </a:ext>
            </a:extLst>
          </p:cNvPr>
          <p:cNvSpPr/>
          <p:nvPr/>
        </p:nvSpPr>
        <p:spPr>
          <a:xfrm flipH="1">
            <a:off x="4259744" y="449649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Multiplication Sign 9">
            <a:extLst>
              <a:ext uri="{FF2B5EF4-FFF2-40B4-BE49-F238E27FC236}">
                <a16:creationId xmlns:a16="http://schemas.microsoft.com/office/drawing/2014/main" id="{F420778A-7D43-47F9-A161-03BC982C8ACD}"/>
              </a:ext>
            </a:extLst>
          </p:cNvPr>
          <p:cNvSpPr/>
          <p:nvPr/>
        </p:nvSpPr>
        <p:spPr>
          <a:xfrm flipH="1">
            <a:off x="2356841" y="356671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Multiplication Sign 10">
            <a:extLst>
              <a:ext uri="{FF2B5EF4-FFF2-40B4-BE49-F238E27FC236}">
                <a16:creationId xmlns:a16="http://schemas.microsoft.com/office/drawing/2014/main" id="{AB1BE960-1CB8-4335-AA60-6821B8E75C09}"/>
              </a:ext>
            </a:extLst>
          </p:cNvPr>
          <p:cNvSpPr/>
          <p:nvPr/>
        </p:nvSpPr>
        <p:spPr>
          <a:xfrm flipH="1">
            <a:off x="2960408" y="5338194"/>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06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b) An </a:t>
            </a:r>
            <a:r>
              <a:rPr lang="en-US" sz="2400" b="1" i="1" dirty="0">
                <a:solidFill>
                  <a:srgbClr val="FFC000"/>
                </a:solidFill>
              </a:rPr>
              <a:t>EDGE LIST</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4">
            <a:extLst>
              <a:ext uri="{FF2B5EF4-FFF2-40B4-BE49-F238E27FC236}">
                <a16:creationId xmlns:a16="http://schemas.microsoft.com/office/drawing/2014/main" id="{49AAEE81-AE83-45CA-8B3B-0354A7AC5B1C}"/>
              </a:ext>
            </a:extLst>
          </p:cNvPr>
          <p:cNvGraphicFramePr>
            <a:graphicFrameLocks noGrp="1"/>
          </p:cNvGraphicFramePr>
          <p:nvPr>
            <p:extLst>
              <p:ext uri="{D42A27DB-BD31-4B8C-83A1-F6EECF244321}">
                <p14:modId xmlns:p14="http://schemas.microsoft.com/office/powerpoint/2010/main" val="275182003"/>
              </p:ext>
            </p:extLst>
          </p:nvPr>
        </p:nvGraphicFramePr>
        <p:xfrm>
          <a:off x="2921735" y="1791492"/>
          <a:ext cx="1704670" cy="4058920"/>
        </p:xfrm>
        <a:graphic>
          <a:graphicData uri="http://schemas.openxmlformats.org/drawingml/2006/table">
            <a:tbl>
              <a:tblPr firstRow="1" bandRow="1">
                <a:tableStyleId>{5C22544A-7EE6-4342-B048-85BDC9FD1C3A}</a:tableStyleId>
              </a:tblPr>
              <a:tblGrid>
                <a:gridCol w="852335">
                  <a:extLst>
                    <a:ext uri="{9D8B030D-6E8A-4147-A177-3AD203B41FA5}">
                      <a16:colId xmlns:a16="http://schemas.microsoft.com/office/drawing/2014/main" val="3633928271"/>
                    </a:ext>
                  </a:extLst>
                </a:gridCol>
                <a:gridCol w="852335">
                  <a:extLst>
                    <a:ext uri="{9D8B030D-6E8A-4147-A177-3AD203B41FA5}">
                      <a16:colId xmlns:a16="http://schemas.microsoft.com/office/drawing/2014/main" val="44871735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42" name="Rectangle 41">
            <a:extLst>
              <a:ext uri="{FF2B5EF4-FFF2-40B4-BE49-F238E27FC236}">
                <a16:creationId xmlns:a16="http://schemas.microsoft.com/office/drawing/2014/main" id="{4828BB0A-CA8B-4139-9968-FB0BE050F4C8}"/>
              </a:ext>
            </a:extLst>
          </p:cNvPr>
          <p:cNvSpPr/>
          <p:nvPr/>
        </p:nvSpPr>
        <p:spPr>
          <a:xfrm>
            <a:off x="2921736" y="2157587"/>
            <a:ext cx="1704670"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651969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1631216"/>
          </a:xfrm>
          <a:prstGeom prst="rect">
            <a:avLst/>
          </a:prstGeom>
          <a:noFill/>
        </p:spPr>
        <p:txBody>
          <a:bodyPr wrap="square" rtlCol="0">
            <a:spAutoFit/>
          </a:bodyPr>
          <a:lstStyle/>
          <a:p>
            <a:r>
              <a:rPr lang="en-US" sz="2000" b="1" dirty="0"/>
              <a:t>How do network </a:t>
            </a:r>
            <a:r>
              <a:rPr lang="en-US" sz="2000" b="1" dirty="0" err="1"/>
              <a:t>neighbours</a:t>
            </a:r>
            <a:r>
              <a:rPr lang="en-US" sz="2000" b="1" dirty="0"/>
              <a:t> affect each others trait values?</a:t>
            </a:r>
          </a:p>
          <a:p>
            <a:endParaRPr lang="en-US" sz="2000" b="1" dirty="0"/>
          </a:p>
          <a:p>
            <a:endParaRPr lang="en-US" sz="2000" b="1" dirty="0"/>
          </a:p>
          <a:p>
            <a:r>
              <a:rPr lang="en-US" sz="2000" b="1" dirty="0"/>
              <a:t>	</a:t>
            </a:r>
            <a:endParaRPr lang="fr-FR" sz="2000" dirty="0"/>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Plus Sign 5">
            <a:extLst>
              <a:ext uri="{FF2B5EF4-FFF2-40B4-BE49-F238E27FC236}">
                <a16:creationId xmlns:a16="http://schemas.microsoft.com/office/drawing/2014/main" id="{0629BB2F-ED3F-48BA-A9B1-D10E2CF91BE0}"/>
              </a:ext>
            </a:extLst>
          </p:cNvPr>
          <p:cNvSpPr/>
          <p:nvPr/>
        </p:nvSpPr>
        <p:spPr>
          <a:xfrm>
            <a:off x="3496985" y="3198531"/>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lus Sign 13">
            <a:extLst>
              <a:ext uri="{FF2B5EF4-FFF2-40B4-BE49-F238E27FC236}">
                <a16:creationId xmlns:a16="http://schemas.microsoft.com/office/drawing/2014/main" id="{4E83E8CC-2DA8-4C5E-9DCB-AC0813E96354}"/>
              </a:ext>
            </a:extLst>
          </p:cNvPr>
          <p:cNvSpPr/>
          <p:nvPr/>
        </p:nvSpPr>
        <p:spPr>
          <a:xfrm>
            <a:off x="3255887" y="4223386"/>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2837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2246769"/>
          </a:xfrm>
          <a:prstGeom prst="rect">
            <a:avLst/>
          </a:prstGeom>
          <a:noFill/>
        </p:spPr>
        <p:txBody>
          <a:bodyPr wrap="square" rtlCol="0">
            <a:spAutoFit/>
          </a:bodyPr>
          <a:lstStyle/>
          <a:p>
            <a:r>
              <a:rPr lang="en-US" sz="2000" b="1" dirty="0"/>
              <a:t>How do network </a:t>
            </a:r>
            <a:r>
              <a:rPr lang="en-US" sz="2000" b="1" dirty="0" err="1"/>
              <a:t>neighbours</a:t>
            </a:r>
            <a:r>
              <a:rPr lang="en-US" sz="2000" b="1" dirty="0"/>
              <a:t> affect each others trait values?</a:t>
            </a:r>
          </a:p>
          <a:p>
            <a:endParaRPr lang="en-US" sz="2000" b="1" dirty="0"/>
          </a:p>
          <a:p>
            <a:r>
              <a:rPr lang="en-US" sz="2000" dirty="0"/>
              <a:t>	- Positive covariance (e.g. group traits, 	affiliative interactions)</a:t>
            </a:r>
          </a:p>
          <a:p>
            <a:endParaRPr lang="en-US" sz="2000" b="1" dirty="0"/>
          </a:p>
          <a:p>
            <a:r>
              <a:rPr lang="en-US" sz="2000" b="1" dirty="0"/>
              <a:t>	</a:t>
            </a:r>
            <a:endParaRPr lang="fr-FR" sz="2000" dirty="0"/>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Plus Sign 5">
            <a:extLst>
              <a:ext uri="{FF2B5EF4-FFF2-40B4-BE49-F238E27FC236}">
                <a16:creationId xmlns:a16="http://schemas.microsoft.com/office/drawing/2014/main" id="{0629BB2F-ED3F-48BA-A9B1-D10E2CF91BE0}"/>
              </a:ext>
            </a:extLst>
          </p:cNvPr>
          <p:cNvSpPr/>
          <p:nvPr/>
        </p:nvSpPr>
        <p:spPr>
          <a:xfrm>
            <a:off x="3496985" y="3198531"/>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lus Sign 13">
            <a:extLst>
              <a:ext uri="{FF2B5EF4-FFF2-40B4-BE49-F238E27FC236}">
                <a16:creationId xmlns:a16="http://schemas.microsoft.com/office/drawing/2014/main" id="{4E83E8CC-2DA8-4C5E-9DCB-AC0813E96354}"/>
              </a:ext>
            </a:extLst>
          </p:cNvPr>
          <p:cNvSpPr/>
          <p:nvPr/>
        </p:nvSpPr>
        <p:spPr>
          <a:xfrm>
            <a:off x="3255887" y="4223386"/>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Plus Sign 9">
            <a:extLst>
              <a:ext uri="{FF2B5EF4-FFF2-40B4-BE49-F238E27FC236}">
                <a16:creationId xmlns:a16="http://schemas.microsoft.com/office/drawing/2014/main" id="{17F50139-0C8A-44D7-8D07-F9D12418EE8E}"/>
              </a:ext>
            </a:extLst>
          </p:cNvPr>
          <p:cNvSpPr/>
          <p:nvPr/>
        </p:nvSpPr>
        <p:spPr>
          <a:xfrm>
            <a:off x="3649385" y="335093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Plus Sign 10">
            <a:extLst>
              <a:ext uri="{FF2B5EF4-FFF2-40B4-BE49-F238E27FC236}">
                <a16:creationId xmlns:a16="http://schemas.microsoft.com/office/drawing/2014/main" id="{D07F4DA3-F616-4D02-B297-D6D73506DD28}"/>
              </a:ext>
            </a:extLst>
          </p:cNvPr>
          <p:cNvSpPr/>
          <p:nvPr/>
        </p:nvSpPr>
        <p:spPr>
          <a:xfrm>
            <a:off x="3505374" y="344523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lus Sign 12">
            <a:extLst>
              <a:ext uri="{FF2B5EF4-FFF2-40B4-BE49-F238E27FC236}">
                <a16:creationId xmlns:a16="http://schemas.microsoft.com/office/drawing/2014/main" id="{338FC2C5-6991-4B37-8F60-0F702310ACD3}"/>
              </a:ext>
            </a:extLst>
          </p:cNvPr>
          <p:cNvSpPr/>
          <p:nvPr/>
        </p:nvSpPr>
        <p:spPr>
          <a:xfrm>
            <a:off x="3307836" y="3429000"/>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lus Sign 14">
            <a:extLst>
              <a:ext uri="{FF2B5EF4-FFF2-40B4-BE49-F238E27FC236}">
                <a16:creationId xmlns:a16="http://schemas.microsoft.com/office/drawing/2014/main" id="{77E0A9E9-7C7A-4EC7-B3B5-7E026D0BF137}"/>
              </a:ext>
            </a:extLst>
          </p:cNvPr>
          <p:cNvSpPr/>
          <p:nvPr/>
        </p:nvSpPr>
        <p:spPr>
          <a:xfrm>
            <a:off x="3075127" y="3227588"/>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Plus Sign 15">
            <a:extLst>
              <a:ext uri="{FF2B5EF4-FFF2-40B4-BE49-F238E27FC236}">
                <a16:creationId xmlns:a16="http://schemas.microsoft.com/office/drawing/2014/main" id="{9CFEAC3F-2155-4BF6-B8BF-FBA44289098A}"/>
              </a:ext>
            </a:extLst>
          </p:cNvPr>
          <p:cNvSpPr/>
          <p:nvPr/>
        </p:nvSpPr>
        <p:spPr>
          <a:xfrm>
            <a:off x="3515367" y="3002590"/>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lus Sign 16">
            <a:extLst>
              <a:ext uri="{FF2B5EF4-FFF2-40B4-BE49-F238E27FC236}">
                <a16:creationId xmlns:a16="http://schemas.microsoft.com/office/drawing/2014/main" id="{2F04C697-6D68-4A2D-8728-D489C8EC7731}"/>
              </a:ext>
            </a:extLst>
          </p:cNvPr>
          <p:cNvSpPr/>
          <p:nvPr/>
        </p:nvSpPr>
        <p:spPr>
          <a:xfrm>
            <a:off x="3769794" y="3090850"/>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Plus Sign 17">
            <a:extLst>
              <a:ext uri="{FF2B5EF4-FFF2-40B4-BE49-F238E27FC236}">
                <a16:creationId xmlns:a16="http://schemas.microsoft.com/office/drawing/2014/main" id="{591C5FCE-1B00-49D4-B82B-8B3ADA0572E7}"/>
              </a:ext>
            </a:extLst>
          </p:cNvPr>
          <p:cNvSpPr/>
          <p:nvPr/>
        </p:nvSpPr>
        <p:spPr>
          <a:xfrm>
            <a:off x="3247498" y="3932552"/>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lus Sign 18">
            <a:extLst>
              <a:ext uri="{FF2B5EF4-FFF2-40B4-BE49-F238E27FC236}">
                <a16:creationId xmlns:a16="http://schemas.microsoft.com/office/drawing/2014/main" id="{E3526B3A-7B8E-4449-9FA4-13B15EEBCA78}"/>
              </a:ext>
            </a:extLst>
          </p:cNvPr>
          <p:cNvSpPr/>
          <p:nvPr/>
        </p:nvSpPr>
        <p:spPr>
          <a:xfrm>
            <a:off x="3459012" y="409277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lus Sign 19">
            <a:extLst>
              <a:ext uri="{FF2B5EF4-FFF2-40B4-BE49-F238E27FC236}">
                <a16:creationId xmlns:a16="http://schemas.microsoft.com/office/drawing/2014/main" id="{94DBB9F3-5DF6-47CB-9377-EE5F4652A9F1}"/>
              </a:ext>
            </a:extLst>
          </p:cNvPr>
          <p:cNvSpPr/>
          <p:nvPr/>
        </p:nvSpPr>
        <p:spPr>
          <a:xfrm>
            <a:off x="3351854" y="4444879"/>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Plus Sign 20">
            <a:extLst>
              <a:ext uri="{FF2B5EF4-FFF2-40B4-BE49-F238E27FC236}">
                <a16:creationId xmlns:a16="http://schemas.microsoft.com/office/drawing/2014/main" id="{D767915C-295F-4A1D-B916-7578FF6EB55C}"/>
              </a:ext>
            </a:extLst>
          </p:cNvPr>
          <p:cNvSpPr/>
          <p:nvPr/>
        </p:nvSpPr>
        <p:spPr>
          <a:xfrm>
            <a:off x="3010294" y="4075993"/>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Plus Sign 21">
            <a:extLst>
              <a:ext uri="{FF2B5EF4-FFF2-40B4-BE49-F238E27FC236}">
                <a16:creationId xmlns:a16="http://schemas.microsoft.com/office/drawing/2014/main" id="{F760397F-682F-4FA0-B829-EBF0764C249B}"/>
              </a:ext>
            </a:extLst>
          </p:cNvPr>
          <p:cNvSpPr/>
          <p:nvPr/>
        </p:nvSpPr>
        <p:spPr>
          <a:xfrm>
            <a:off x="2743255" y="4286453"/>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lus Sign 22">
            <a:extLst>
              <a:ext uri="{FF2B5EF4-FFF2-40B4-BE49-F238E27FC236}">
                <a16:creationId xmlns:a16="http://schemas.microsoft.com/office/drawing/2014/main" id="{0B6E39F4-FAC5-404C-B1D0-4DDD3C827B60}"/>
              </a:ext>
            </a:extLst>
          </p:cNvPr>
          <p:cNvSpPr/>
          <p:nvPr/>
        </p:nvSpPr>
        <p:spPr>
          <a:xfrm>
            <a:off x="3079828" y="447897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Picture 23">
            <a:extLst>
              <a:ext uri="{FF2B5EF4-FFF2-40B4-BE49-F238E27FC236}">
                <a16:creationId xmlns:a16="http://schemas.microsoft.com/office/drawing/2014/main" id="{B08B1D20-5207-49BD-8DB1-FB53986DA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745" y="3504991"/>
            <a:ext cx="1838556" cy="1034188"/>
          </a:xfrm>
          <a:prstGeom prst="ellipse">
            <a:avLst/>
          </a:prstGeom>
          <a:ln>
            <a:noFill/>
          </a:ln>
          <a:effectLst>
            <a:softEdge rad="112500"/>
          </a:effectLst>
        </p:spPr>
      </p:pic>
    </p:spTree>
    <p:extLst>
      <p:ext uri="{BB962C8B-B14F-4D97-AF65-F5344CB8AC3E}">
        <p14:creationId xmlns:p14="http://schemas.microsoft.com/office/powerpoint/2010/main" val="16778654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3785652"/>
          </a:xfrm>
          <a:prstGeom prst="rect">
            <a:avLst/>
          </a:prstGeom>
          <a:noFill/>
        </p:spPr>
        <p:txBody>
          <a:bodyPr wrap="square" rtlCol="0">
            <a:spAutoFit/>
          </a:bodyPr>
          <a:lstStyle/>
          <a:p>
            <a:r>
              <a:rPr lang="en-US" sz="2000" b="1" dirty="0"/>
              <a:t>How do network </a:t>
            </a:r>
            <a:r>
              <a:rPr lang="en-US" sz="2000" b="1" dirty="0" err="1"/>
              <a:t>neighbours</a:t>
            </a:r>
            <a:r>
              <a:rPr lang="en-US" sz="2000" b="1" dirty="0"/>
              <a:t> affect each others trait values?</a:t>
            </a:r>
          </a:p>
          <a:p>
            <a:endParaRPr lang="en-US" sz="2000" b="1" dirty="0"/>
          </a:p>
          <a:p>
            <a:r>
              <a:rPr lang="en-US" sz="2000" dirty="0"/>
              <a:t>	- Positive covariance (e.g. group traits, 	affiliative interactions)</a:t>
            </a:r>
          </a:p>
          <a:p>
            <a:endParaRPr lang="en-US" sz="2000" dirty="0"/>
          </a:p>
          <a:p>
            <a:endParaRPr lang="en-US" sz="2000" dirty="0"/>
          </a:p>
          <a:p>
            <a:endParaRPr lang="en-US" sz="2000" dirty="0"/>
          </a:p>
          <a:p>
            <a:endParaRPr lang="en-US" sz="2000" dirty="0"/>
          </a:p>
          <a:p>
            <a:r>
              <a:rPr lang="en-US" sz="2000" dirty="0"/>
              <a:t>	- Negative covariance (e.g. dominance)</a:t>
            </a:r>
          </a:p>
          <a:p>
            <a:endParaRPr lang="en-US" sz="2000" b="1" dirty="0"/>
          </a:p>
          <a:p>
            <a:r>
              <a:rPr lang="en-US" sz="2000" b="1" dirty="0"/>
              <a:t>	</a:t>
            </a:r>
            <a:endParaRPr lang="fr-FR" sz="2000" dirty="0"/>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Plus Sign 5">
            <a:extLst>
              <a:ext uri="{FF2B5EF4-FFF2-40B4-BE49-F238E27FC236}">
                <a16:creationId xmlns:a16="http://schemas.microsoft.com/office/drawing/2014/main" id="{0629BB2F-ED3F-48BA-A9B1-D10E2CF91BE0}"/>
              </a:ext>
            </a:extLst>
          </p:cNvPr>
          <p:cNvSpPr/>
          <p:nvPr/>
        </p:nvSpPr>
        <p:spPr>
          <a:xfrm>
            <a:off x="3496985" y="3198531"/>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lus Sign 13">
            <a:extLst>
              <a:ext uri="{FF2B5EF4-FFF2-40B4-BE49-F238E27FC236}">
                <a16:creationId xmlns:a16="http://schemas.microsoft.com/office/drawing/2014/main" id="{4E83E8CC-2DA8-4C5E-9DCB-AC0813E96354}"/>
              </a:ext>
            </a:extLst>
          </p:cNvPr>
          <p:cNvSpPr/>
          <p:nvPr/>
        </p:nvSpPr>
        <p:spPr>
          <a:xfrm>
            <a:off x="3255887" y="4223386"/>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Picture 23">
            <a:extLst>
              <a:ext uri="{FF2B5EF4-FFF2-40B4-BE49-F238E27FC236}">
                <a16:creationId xmlns:a16="http://schemas.microsoft.com/office/drawing/2014/main" id="{B08B1D20-5207-49BD-8DB1-FB53986DA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745" y="3504991"/>
            <a:ext cx="1838556" cy="1034188"/>
          </a:xfrm>
          <a:prstGeom prst="ellipse">
            <a:avLst/>
          </a:prstGeom>
          <a:ln>
            <a:noFill/>
          </a:ln>
          <a:effectLst>
            <a:softEdge rad="112500"/>
          </a:effectLst>
        </p:spPr>
      </p:pic>
      <p:pic>
        <p:nvPicPr>
          <p:cNvPr id="25" name="Picture 24">
            <a:extLst>
              <a:ext uri="{FF2B5EF4-FFF2-40B4-BE49-F238E27FC236}">
                <a16:creationId xmlns:a16="http://schemas.microsoft.com/office/drawing/2014/main" id="{65BD1CE5-9F08-4BC1-9005-84C8514CB87E}"/>
              </a:ext>
            </a:extLst>
          </p:cNvPr>
          <p:cNvPicPr>
            <a:picLocks noChangeAspect="1"/>
          </p:cNvPicPr>
          <p:nvPr/>
        </p:nvPicPr>
        <p:blipFill rotWithShape="1">
          <a:blip r:embed="rId5">
            <a:extLst>
              <a:ext uri="{28A0092B-C50C-407E-A947-70E740481C1C}">
                <a14:useLocalDpi xmlns:a14="http://schemas.microsoft.com/office/drawing/2010/main" val="0"/>
              </a:ext>
            </a:extLst>
          </a:blip>
          <a:srcRect b="14682"/>
          <a:stretch/>
        </p:blipFill>
        <p:spPr>
          <a:xfrm>
            <a:off x="9385332" y="5337391"/>
            <a:ext cx="1965382" cy="1057462"/>
          </a:xfrm>
          <a:prstGeom prst="ellipse">
            <a:avLst/>
          </a:prstGeom>
          <a:ln>
            <a:noFill/>
          </a:ln>
          <a:effectLst>
            <a:softEdge rad="112500"/>
          </a:effectLst>
        </p:spPr>
      </p:pic>
      <p:sp>
        <p:nvSpPr>
          <p:cNvPr id="5" name="Minus Sign 4">
            <a:extLst>
              <a:ext uri="{FF2B5EF4-FFF2-40B4-BE49-F238E27FC236}">
                <a16:creationId xmlns:a16="http://schemas.microsoft.com/office/drawing/2014/main" id="{42412F76-2D9F-4634-8D57-F5FC325859E3}"/>
              </a:ext>
            </a:extLst>
          </p:cNvPr>
          <p:cNvSpPr/>
          <p:nvPr/>
        </p:nvSpPr>
        <p:spPr>
          <a:xfrm>
            <a:off x="3012282" y="4075145"/>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Minus Sign 25">
            <a:extLst>
              <a:ext uri="{FF2B5EF4-FFF2-40B4-BE49-F238E27FC236}">
                <a16:creationId xmlns:a16="http://schemas.microsoft.com/office/drawing/2014/main" id="{CAB43210-A4DB-477C-8B29-3B389D0A0E11}"/>
              </a:ext>
            </a:extLst>
          </p:cNvPr>
          <p:cNvSpPr/>
          <p:nvPr/>
        </p:nvSpPr>
        <p:spPr>
          <a:xfrm>
            <a:off x="2745581" y="4289593"/>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Minus Sign 26">
            <a:extLst>
              <a:ext uri="{FF2B5EF4-FFF2-40B4-BE49-F238E27FC236}">
                <a16:creationId xmlns:a16="http://schemas.microsoft.com/office/drawing/2014/main" id="{94A6A34B-8DE1-427D-861C-ADAA218FA80D}"/>
              </a:ext>
            </a:extLst>
          </p:cNvPr>
          <p:cNvSpPr/>
          <p:nvPr/>
        </p:nvSpPr>
        <p:spPr>
          <a:xfrm>
            <a:off x="3078754" y="4473431"/>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Minus Sign 27">
            <a:extLst>
              <a:ext uri="{FF2B5EF4-FFF2-40B4-BE49-F238E27FC236}">
                <a16:creationId xmlns:a16="http://schemas.microsoft.com/office/drawing/2014/main" id="{3734BA4E-1540-4815-9EA3-6825904011C7}"/>
              </a:ext>
            </a:extLst>
          </p:cNvPr>
          <p:cNvSpPr/>
          <p:nvPr/>
        </p:nvSpPr>
        <p:spPr>
          <a:xfrm>
            <a:off x="3347565" y="4442498"/>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Minus Sign 28">
            <a:extLst>
              <a:ext uri="{FF2B5EF4-FFF2-40B4-BE49-F238E27FC236}">
                <a16:creationId xmlns:a16="http://schemas.microsoft.com/office/drawing/2014/main" id="{BC3A4D43-8529-4A0B-B137-11BAAD149A2C}"/>
              </a:ext>
            </a:extLst>
          </p:cNvPr>
          <p:cNvSpPr/>
          <p:nvPr/>
        </p:nvSpPr>
        <p:spPr>
          <a:xfrm>
            <a:off x="3455409" y="4096193"/>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Minus Sign 29">
            <a:extLst>
              <a:ext uri="{FF2B5EF4-FFF2-40B4-BE49-F238E27FC236}">
                <a16:creationId xmlns:a16="http://schemas.microsoft.com/office/drawing/2014/main" id="{3622ACB0-60D6-4F24-BEB5-F67D51CDA9E3}"/>
              </a:ext>
            </a:extLst>
          </p:cNvPr>
          <p:cNvSpPr/>
          <p:nvPr/>
        </p:nvSpPr>
        <p:spPr>
          <a:xfrm>
            <a:off x="3242856" y="3927611"/>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Minus Sign 30">
            <a:extLst>
              <a:ext uri="{FF2B5EF4-FFF2-40B4-BE49-F238E27FC236}">
                <a16:creationId xmlns:a16="http://schemas.microsoft.com/office/drawing/2014/main" id="{4D6BEBB8-2602-4C03-8FB7-0D8805F01845}"/>
              </a:ext>
            </a:extLst>
          </p:cNvPr>
          <p:cNvSpPr/>
          <p:nvPr/>
        </p:nvSpPr>
        <p:spPr>
          <a:xfrm>
            <a:off x="3305549" y="3423730"/>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Minus Sign 31">
            <a:extLst>
              <a:ext uri="{FF2B5EF4-FFF2-40B4-BE49-F238E27FC236}">
                <a16:creationId xmlns:a16="http://schemas.microsoft.com/office/drawing/2014/main" id="{5D726C0C-73FA-416D-A61E-D8C38FDB4495}"/>
              </a:ext>
            </a:extLst>
          </p:cNvPr>
          <p:cNvSpPr/>
          <p:nvPr/>
        </p:nvSpPr>
        <p:spPr>
          <a:xfrm>
            <a:off x="3515458" y="3442829"/>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Minus Sign 32">
            <a:extLst>
              <a:ext uri="{FF2B5EF4-FFF2-40B4-BE49-F238E27FC236}">
                <a16:creationId xmlns:a16="http://schemas.microsoft.com/office/drawing/2014/main" id="{BFABAABE-9BA9-45E6-8016-6A3ADA166906}"/>
              </a:ext>
            </a:extLst>
          </p:cNvPr>
          <p:cNvSpPr/>
          <p:nvPr/>
        </p:nvSpPr>
        <p:spPr>
          <a:xfrm>
            <a:off x="3639751" y="3336613"/>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Minus Sign 33">
            <a:extLst>
              <a:ext uri="{FF2B5EF4-FFF2-40B4-BE49-F238E27FC236}">
                <a16:creationId xmlns:a16="http://schemas.microsoft.com/office/drawing/2014/main" id="{A99ACF95-E1F8-462F-B9CE-10AF7445389A}"/>
              </a:ext>
            </a:extLst>
          </p:cNvPr>
          <p:cNvSpPr/>
          <p:nvPr/>
        </p:nvSpPr>
        <p:spPr>
          <a:xfrm>
            <a:off x="3770642" y="3084638"/>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Minus Sign 34">
            <a:extLst>
              <a:ext uri="{FF2B5EF4-FFF2-40B4-BE49-F238E27FC236}">
                <a16:creationId xmlns:a16="http://schemas.microsoft.com/office/drawing/2014/main" id="{7619B89B-F790-4B4D-9FD9-E11BEA2BC869}"/>
              </a:ext>
            </a:extLst>
          </p:cNvPr>
          <p:cNvSpPr/>
          <p:nvPr/>
        </p:nvSpPr>
        <p:spPr>
          <a:xfrm>
            <a:off x="3520221" y="2993998"/>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Minus Sign 35">
            <a:extLst>
              <a:ext uri="{FF2B5EF4-FFF2-40B4-BE49-F238E27FC236}">
                <a16:creationId xmlns:a16="http://schemas.microsoft.com/office/drawing/2014/main" id="{714D004A-4CB9-4702-8EAC-750DED2563ED}"/>
              </a:ext>
            </a:extLst>
          </p:cNvPr>
          <p:cNvSpPr/>
          <p:nvPr/>
        </p:nvSpPr>
        <p:spPr>
          <a:xfrm>
            <a:off x="3058349" y="3216949"/>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015269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pic>
        <p:nvPicPr>
          <p:cNvPr id="38" name="Picture 37">
            <a:extLst>
              <a:ext uri="{FF2B5EF4-FFF2-40B4-BE49-F238E27FC236}">
                <a16:creationId xmlns:a16="http://schemas.microsoft.com/office/drawing/2014/main" id="{49CBEE4C-2085-4401-BBB1-52943CE2950E}"/>
              </a:ext>
            </a:extLst>
          </p:cNvPr>
          <p:cNvPicPr>
            <a:picLocks noChangeAspect="1"/>
          </p:cNvPicPr>
          <p:nvPr/>
        </p:nvPicPr>
        <p:blipFill rotWithShape="1">
          <a:blip r:embed="rId3">
            <a:extLst>
              <a:ext uri="{28A0092B-C50C-407E-A947-70E740481C1C}">
                <a14:useLocalDpi xmlns:a14="http://schemas.microsoft.com/office/drawing/2010/main" val="0"/>
              </a:ext>
            </a:extLst>
          </a:blip>
          <a:srcRect l="27056" t="12128" r="21140" b="17368"/>
          <a:stretch/>
        </p:blipFill>
        <p:spPr>
          <a:xfrm>
            <a:off x="452927" y="2341352"/>
            <a:ext cx="3139621" cy="3052166"/>
          </a:xfrm>
          <a:prstGeom prst="rect">
            <a:avLst/>
          </a:prstGeom>
        </p:spPr>
      </p:pic>
      <p:pic>
        <p:nvPicPr>
          <p:cNvPr id="39" name="Picture 38">
            <a:extLst>
              <a:ext uri="{FF2B5EF4-FFF2-40B4-BE49-F238E27FC236}">
                <a16:creationId xmlns:a16="http://schemas.microsoft.com/office/drawing/2014/main" id="{C14E2C91-C623-4C29-BA12-FE5D474CE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4948" y="2341352"/>
            <a:ext cx="3884103" cy="3152165"/>
          </a:xfrm>
          <a:prstGeom prst="rect">
            <a:avLst/>
          </a:prstGeom>
        </p:spPr>
      </p:pic>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What is a reference (or null) model?</a:t>
            </a:r>
          </a:p>
        </p:txBody>
      </p:sp>
      <p:sp>
        <p:nvSpPr>
          <p:cNvPr id="7" name="TextBox 6">
            <a:extLst>
              <a:ext uri="{FF2B5EF4-FFF2-40B4-BE49-F238E27FC236}">
                <a16:creationId xmlns:a16="http://schemas.microsoft.com/office/drawing/2014/main" id="{774FC03D-E79F-41E8-8D0F-1E70D4E858E6}"/>
              </a:ext>
            </a:extLst>
          </p:cNvPr>
          <p:cNvSpPr txBox="1"/>
          <p:nvPr/>
        </p:nvSpPr>
        <p:spPr>
          <a:xfrm>
            <a:off x="3514948" y="3590436"/>
            <a:ext cx="838938" cy="553998"/>
          </a:xfrm>
          <a:prstGeom prst="rect">
            <a:avLst/>
          </a:prstGeom>
          <a:noFill/>
        </p:spPr>
        <p:txBody>
          <a:bodyPr wrap="square" rtlCol="0">
            <a:spAutoFit/>
          </a:bodyPr>
          <a:lstStyle/>
          <a:p>
            <a:r>
              <a:rPr lang="en-US" sz="3000" dirty="0"/>
              <a:t>vs.</a:t>
            </a:r>
            <a:endParaRPr lang="fr-FR" sz="3000" dirty="0"/>
          </a:p>
        </p:txBody>
      </p:sp>
      <p:sp>
        <p:nvSpPr>
          <p:cNvPr id="10" name="TextBox 9">
            <a:extLst>
              <a:ext uri="{FF2B5EF4-FFF2-40B4-BE49-F238E27FC236}">
                <a16:creationId xmlns:a16="http://schemas.microsoft.com/office/drawing/2014/main" id="{B605576E-0A28-4915-9BB1-92A72FE30122}"/>
              </a:ext>
            </a:extLst>
          </p:cNvPr>
          <p:cNvSpPr txBox="1"/>
          <p:nvPr/>
        </p:nvSpPr>
        <p:spPr>
          <a:xfrm>
            <a:off x="7636818" y="2580383"/>
            <a:ext cx="4110644" cy="2308324"/>
          </a:xfrm>
          <a:prstGeom prst="rect">
            <a:avLst/>
          </a:prstGeom>
          <a:noFill/>
        </p:spPr>
        <p:txBody>
          <a:bodyPr wrap="square" rtlCol="0">
            <a:spAutoFit/>
          </a:bodyPr>
          <a:lstStyle/>
          <a:p>
            <a:r>
              <a:rPr lang="en-US" dirty="0"/>
              <a:t>Construct a distribution of alternative networks differing from your empirical network in a set of key features</a:t>
            </a:r>
          </a:p>
          <a:p>
            <a:endParaRPr lang="en-US" dirty="0"/>
          </a:p>
          <a:p>
            <a:endParaRPr lang="en-US" dirty="0"/>
          </a:p>
          <a:p>
            <a:r>
              <a:rPr lang="en-US" dirty="0"/>
              <a:t>Use a selected test statistic to see if your empirical network lies outside the distribution of the reference model</a:t>
            </a:r>
            <a:endParaRPr lang="fr-FR" dirty="0"/>
          </a:p>
        </p:txBody>
      </p:sp>
    </p:spTree>
    <p:extLst>
      <p:ext uri="{BB962C8B-B14F-4D97-AF65-F5344CB8AC3E}">
        <p14:creationId xmlns:p14="http://schemas.microsoft.com/office/powerpoint/2010/main" val="12173749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pic>
        <p:nvPicPr>
          <p:cNvPr id="38" name="Picture 37">
            <a:extLst>
              <a:ext uri="{FF2B5EF4-FFF2-40B4-BE49-F238E27FC236}">
                <a16:creationId xmlns:a16="http://schemas.microsoft.com/office/drawing/2014/main" id="{49CBEE4C-2085-4401-BBB1-52943CE2950E}"/>
              </a:ext>
            </a:extLst>
          </p:cNvPr>
          <p:cNvPicPr>
            <a:picLocks noChangeAspect="1"/>
          </p:cNvPicPr>
          <p:nvPr/>
        </p:nvPicPr>
        <p:blipFill rotWithShape="1">
          <a:blip r:embed="rId3">
            <a:extLst>
              <a:ext uri="{28A0092B-C50C-407E-A947-70E740481C1C}">
                <a14:useLocalDpi xmlns:a14="http://schemas.microsoft.com/office/drawing/2010/main" val="0"/>
              </a:ext>
            </a:extLst>
          </a:blip>
          <a:srcRect l="27056" t="12128" r="21140" b="17368"/>
          <a:stretch/>
        </p:blipFill>
        <p:spPr>
          <a:xfrm>
            <a:off x="452927" y="2341352"/>
            <a:ext cx="3139621" cy="3052166"/>
          </a:xfrm>
          <a:prstGeom prst="rect">
            <a:avLst/>
          </a:prstGeom>
        </p:spPr>
      </p:pic>
      <p:pic>
        <p:nvPicPr>
          <p:cNvPr id="39" name="Picture 38">
            <a:extLst>
              <a:ext uri="{FF2B5EF4-FFF2-40B4-BE49-F238E27FC236}">
                <a16:creationId xmlns:a16="http://schemas.microsoft.com/office/drawing/2014/main" id="{C14E2C91-C623-4C29-BA12-FE5D474CE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4948" y="2341352"/>
            <a:ext cx="3884103" cy="3152165"/>
          </a:xfrm>
          <a:prstGeom prst="rect">
            <a:avLst/>
          </a:prstGeom>
        </p:spPr>
      </p:pic>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What is a reference (or null) model?</a:t>
            </a:r>
          </a:p>
        </p:txBody>
      </p:sp>
      <p:sp>
        <p:nvSpPr>
          <p:cNvPr id="7" name="TextBox 6">
            <a:extLst>
              <a:ext uri="{FF2B5EF4-FFF2-40B4-BE49-F238E27FC236}">
                <a16:creationId xmlns:a16="http://schemas.microsoft.com/office/drawing/2014/main" id="{774FC03D-E79F-41E8-8D0F-1E70D4E858E6}"/>
              </a:ext>
            </a:extLst>
          </p:cNvPr>
          <p:cNvSpPr txBox="1"/>
          <p:nvPr/>
        </p:nvSpPr>
        <p:spPr>
          <a:xfrm>
            <a:off x="3514948" y="3590436"/>
            <a:ext cx="838938" cy="553998"/>
          </a:xfrm>
          <a:prstGeom prst="rect">
            <a:avLst/>
          </a:prstGeom>
          <a:noFill/>
        </p:spPr>
        <p:txBody>
          <a:bodyPr wrap="square" rtlCol="0">
            <a:spAutoFit/>
          </a:bodyPr>
          <a:lstStyle/>
          <a:p>
            <a:r>
              <a:rPr lang="en-US" sz="3000" dirty="0"/>
              <a:t>vs.</a:t>
            </a:r>
            <a:endParaRPr lang="fr-FR" sz="3000" dirty="0"/>
          </a:p>
        </p:txBody>
      </p:sp>
      <p:sp>
        <p:nvSpPr>
          <p:cNvPr id="10" name="TextBox 9">
            <a:extLst>
              <a:ext uri="{FF2B5EF4-FFF2-40B4-BE49-F238E27FC236}">
                <a16:creationId xmlns:a16="http://schemas.microsoft.com/office/drawing/2014/main" id="{B605576E-0A28-4915-9BB1-92A72FE30122}"/>
              </a:ext>
            </a:extLst>
          </p:cNvPr>
          <p:cNvSpPr txBox="1"/>
          <p:nvPr/>
        </p:nvSpPr>
        <p:spPr>
          <a:xfrm>
            <a:off x="7636818" y="2580383"/>
            <a:ext cx="4110644" cy="2308324"/>
          </a:xfrm>
          <a:prstGeom prst="rect">
            <a:avLst/>
          </a:prstGeom>
          <a:noFill/>
        </p:spPr>
        <p:txBody>
          <a:bodyPr wrap="square" rtlCol="0">
            <a:spAutoFit/>
          </a:bodyPr>
          <a:lstStyle/>
          <a:p>
            <a:r>
              <a:rPr lang="en-US" dirty="0"/>
              <a:t>Construct a distribution of alternative networks differing from your empirical network in a set of key features</a:t>
            </a:r>
          </a:p>
          <a:p>
            <a:endParaRPr lang="en-US" dirty="0"/>
          </a:p>
          <a:p>
            <a:endParaRPr lang="en-US" dirty="0"/>
          </a:p>
          <a:p>
            <a:r>
              <a:rPr lang="en-US" dirty="0"/>
              <a:t>Use a selected test statistic to see if your empirical network lies outside the distribution of the reference model</a:t>
            </a:r>
            <a:endParaRPr lang="fr-FR" dirty="0"/>
          </a:p>
        </p:txBody>
      </p:sp>
      <p:sp>
        <p:nvSpPr>
          <p:cNvPr id="41" name="TextBox 40">
            <a:extLst>
              <a:ext uri="{FF2B5EF4-FFF2-40B4-BE49-F238E27FC236}">
                <a16:creationId xmlns:a16="http://schemas.microsoft.com/office/drawing/2014/main" id="{10D5AA88-C135-4266-A279-AAE8ECE09263}"/>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Tree>
    <p:extLst>
      <p:ext uri="{BB962C8B-B14F-4D97-AF65-F5344CB8AC3E}">
        <p14:creationId xmlns:p14="http://schemas.microsoft.com/office/powerpoint/2010/main" val="42380539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What is a reference (or null) model?</a:t>
            </a:r>
          </a:p>
        </p:txBody>
      </p:sp>
      <p:sp>
        <p:nvSpPr>
          <p:cNvPr id="10" name="TextBox 9">
            <a:extLst>
              <a:ext uri="{FF2B5EF4-FFF2-40B4-BE49-F238E27FC236}">
                <a16:creationId xmlns:a16="http://schemas.microsoft.com/office/drawing/2014/main" id="{B605576E-0A28-4915-9BB1-92A72FE30122}"/>
              </a:ext>
            </a:extLst>
          </p:cNvPr>
          <p:cNvSpPr txBox="1"/>
          <p:nvPr/>
        </p:nvSpPr>
        <p:spPr>
          <a:xfrm>
            <a:off x="7636818" y="2580383"/>
            <a:ext cx="4110644" cy="2308324"/>
          </a:xfrm>
          <a:prstGeom prst="rect">
            <a:avLst/>
          </a:prstGeom>
          <a:noFill/>
        </p:spPr>
        <p:txBody>
          <a:bodyPr wrap="square" rtlCol="0">
            <a:spAutoFit/>
          </a:bodyPr>
          <a:lstStyle/>
          <a:p>
            <a:r>
              <a:rPr lang="en-US" dirty="0"/>
              <a:t>Construct a distribution of alternative networks differing from your empirical network in a set of key features</a:t>
            </a:r>
          </a:p>
          <a:p>
            <a:endParaRPr lang="en-US" dirty="0"/>
          </a:p>
          <a:p>
            <a:endParaRPr lang="en-US" dirty="0"/>
          </a:p>
          <a:p>
            <a:r>
              <a:rPr lang="en-US" dirty="0"/>
              <a:t>Use a selected test statistic to see if your empirical network lies outside the distribution of the reference model</a:t>
            </a:r>
            <a:endParaRPr lang="fr-FR" dirty="0"/>
          </a:p>
        </p:txBody>
      </p:sp>
      <p:pic>
        <p:nvPicPr>
          <p:cNvPr id="5" name="Picture 4">
            <a:extLst>
              <a:ext uri="{FF2B5EF4-FFF2-40B4-BE49-F238E27FC236}">
                <a16:creationId xmlns:a16="http://schemas.microsoft.com/office/drawing/2014/main" id="{71AF928C-1172-4718-B448-9278358D6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96" y="2279724"/>
            <a:ext cx="6747347" cy="2932940"/>
          </a:xfrm>
          <a:prstGeom prst="rect">
            <a:avLst/>
          </a:prstGeom>
        </p:spPr>
      </p:pic>
      <p:sp>
        <p:nvSpPr>
          <p:cNvPr id="13" name="TextBox 12">
            <a:extLst>
              <a:ext uri="{FF2B5EF4-FFF2-40B4-BE49-F238E27FC236}">
                <a16:creationId xmlns:a16="http://schemas.microsoft.com/office/drawing/2014/main" id="{A15A086B-EAFA-430D-ABF3-C1F1AC75ACA5}"/>
              </a:ext>
            </a:extLst>
          </p:cNvPr>
          <p:cNvSpPr txBox="1"/>
          <p:nvPr/>
        </p:nvSpPr>
        <p:spPr>
          <a:xfrm>
            <a:off x="536818" y="5248317"/>
            <a:ext cx="7122331" cy="369332"/>
          </a:xfrm>
          <a:prstGeom prst="rect">
            <a:avLst/>
          </a:prstGeom>
          <a:noFill/>
        </p:spPr>
        <p:txBody>
          <a:bodyPr wrap="square" rtlCol="0">
            <a:spAutoFit/>
          </a:bodyPr>
          <a:lstStyle/>
          <a:p>
            <a:r>
              <a:rPr lang="en-US" i="1" dirty="0"/>
              <a:t>Does </a:t>
            </a:r>
            <a:r>
              <a:rPr lang="en-US" i="1" dirty="0" err="1"/>
              <a:t>assortativity</a:t>
            </a:r>
            <a:r>
              <a:rPr lang="en-US" i="1" dirty="0"/>
              <a:t> between </a:t>
            </a:r>
            <a:r>
              <a:rPr lang="en-US" i="1" dirty="0" err="1"/>
              <a:t>colours</a:t>
            </a:r>
            <a:r>
              <a:rPr lang="en-US" i="1" dirty="0"/>
              <a:t> differ from that expected by chance?</a:t>
            </a:r>
            <a:endParaRPr lang="fr-FR" i="1" dirty="0"/>
          </a:p>
        </p:txBody>
      </p:sp>
    </p:spTree>
    <p:extLst>
      <p:ext uri="{BB962C8B-B14F-4D97-AF65-F5344CB8AC3E}">
        <p14:creationId xmlns:p14="http://schemas.microsoft.com/office/powerpoint/2010/main" val="1730356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How can I construct a reference model?</a:t>
            </a:r>
          </a:p>
        </p:txBody>
      </p:sp>
      <p:sp>
        <p:nvSpPr>
          <p:cNvPr id="2" name="TextBox 1">
            <a:extLst>
              <a:ext uri="{FF2B5EF4-FFF2-40B4-BE49-F238E27FC236}">
                <a16:creationId xmlns:a16="http://schemas.microsoft.com/office/drawing/2014/main" id="{895FA4AC-627C-444D-8F87-7DB843922F4A}"/>
              </a:ext>
            </a:extLst>
          </p:cNvPr>
          <p:cNvSpPr txBox="1"/>
          <p:nvPr/>
        </p:nvSpPr>
        <p:spPr>
          <a:xfrm>
            <a:off x="1065402" y="2457974"/>
            <a:ext cx="9840286" cy="2585323"/>
          </a:xfrm>
          <a:prstGeom prst="rect">
            <a:avLst/>
          </a:prstGeom>
          <a:noFill/>
        </p:spPr>
        <p:txBody>
          <a:bodyPr wrap="square" rtlCol="0">
            <a:spAutoFit/>
          </a:bodyPr>
          <a:lstStyle/>
          <a:p>
            <a:r>
              <a:rPr lang="en-US" dirty="0"/>
              <a:t>The key stages are:</a:t>
            </a:r>
          </a:p>
          <a:p>
            <a:endParaRPr lang="en-US" dirty="0"/>
          </a:p>
          <a:p>
            <a:pPr marL="342900" indent="-342900">
              <a:buAutoNum type="arabicPeriod"/>
            </a:pPr>
            <a:r>
              <a:rPr lang="en-US" dirty="0"/>
              <a:t>Articulate the research question and specify the feature(s) of the reference model to be randomized</a:t>
            </a:r>
          </a:p>
          <a:p>
            <a:pPr marL="342900" indent="-342900">
              <a:buAutoNum type="arabicPeriod"/>
            </a:pPr>
            <a:endParaRPr lang="en-US" dirty="0"/>
          </a:p>
          <a:p>
            <a:pPr marL="342900" indent="-342900">
              <a:buAutoNum type="arabicPeriod"/>
            </a:pPr>
            <a:r>
              <a:rPr lang="fr-FR" dirty="0" err="1"/>
              <a:t>Choose</a:t>
            </a:r>
            <a:r>
              <a:rPr lang="fr-FR" dirty="0"/>
              <a:t> a test </a:t>
            </a:r>
            <a:r>
              <a:rPr lang="fr-FR" dirty="0" err="1"/>
              <a:t>statistic</a:t>
            </a:r>
            <a:endParaRPr lang="fr-FR" dirty="0"/>
          </a:p>
          <a:p>
            <a:pPr marL="342900" indent="-342900">
              <a:buAutoNum type="arabicPeriod"/>
            </a:pPr>
            <a:endParaRPr lang="fr-FR" dirty="0"/>
          </a:p>
          <a:p>
            <a:pPr marL="342900" indent="-342900">
              <a:buAutoNum type="arabicPeriod"/>
            </a:pPr>
            <a:r>
              <a:rPr lang="fr-FR" dirty="0" err="1"/>
              <a:t>Generate</a:t>
            </a:r>
            <a:r>
              <a:rPr lang="fr-FR" dirty="0"/>
              <a:t> a </a:t>
            </a:r>
            <a:r>
              <a:rPr lang="fr-FR" dirty="0" err="1"/>
              <a:t>reference</a:t>
            </a:r>
            <a:r>
              <a:rPr lang="fr-FR" dirty="0"/>
              <a:t> distribution</a:t>
            </a:r>
          </a:p>
          <a:p>
            <a:pPr marL="342900" indent="-342900">
              <a:buAutoNum type="arabicPeriod"/>
            </a:pPr>
            <a:endParaRPr lang="fr-FR" dirty="0"/>
          </a:p>
          <a:p>
            <a:pPr marL="342900" indent="-342900">
              <a:buAutoNum type="arabicPeriod"/>
            </a:pPr>
            <a:r>
              <a:rPr lang="en-US" dirty="0"/>
              <a:t>Evaluate the process and adjust the reference model approach as needed</a:t>
            </a:r>
            <a:endParaRPr lang="fr-FR" dirty="0"/>
          </a:p>
        </p:txBody>
      </p:sp>
    </p:spTree>
    <p:extLst>
      <p:ext uri="{BB962C8B-B14F-4D97-AF65-F5344CB8AC3E}">
        <p14:creationId xmlns:p14="http://schemas.microsoft.com/office/powerpoint/2010/main" val="19608467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a:t>
            </a:r>
          </a:p>
        </p:txBody>
      </p:sp>
      <p:pic>
        <p:nvPicPr>
          <p:cNvPr id="6" name="Picture 5">
            <a:extLst>
              <a:ext uri="{FF2B5EF4-FFF2-40B4-BE49-F238E27FC236}">
                <a16:creationId xmlns:a16="http://schemas.microsoft.com/office/drawing/2014/main" id="{E12FE3C8-5D3B-4E14-B76B-4211D45F48E3}"/>
              </a:ext>
            </a:extLst>
          </p:cNvPr>
          <p:cNvPicPr>
            <a:picLocks noChangeAspect="1"/>
          </p:cNvPicPr>
          <p:nvPr/>
        </p:nvPicPr>
        <p:blipFill>
          <a:blip r:embed="rId3"/>
          <a:stretch>
            <a:fillRect/>
          </a:stretch>
        </p:blipFill>
        <p:spPr>
          <a:xfrm>
            <a:off x="948470" y="2714190"/>
            <a:ext cx="9954936" cy="1468914"/>
          </a:xfrm>
          <a:prstGeom prst="rect">
            <a:avLst/>
          </a:prstGeom>
        </p:spPr>
      </p:pic>
    </p:spTree>
    <p:extLst>
      <p:ext uri="{BB962C8B-B14F-4D97-AF65-F5344CB8AC3E}">
        <p14:creationId xmlns:p14="http://schemas.microsoft.com/office/powerpoint/2010/main" val="13170601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pic>
        <p:nvPicPr>
          <p:cNvPr id="6" name="Picture 5">
            <a:extLst>
              <a:ext uri="{FF2B5EF4-FFF2-40B4-BE49-F238E27FC236}">
                <a16:creationId xmlns:a16="http://schemas.microsoft.com/office/drawing/2014/main" id="{E12FE3C8-5D3B-4E14-B76B-4211D45F48E3}"/>
              </a:ext>
            </a:extLst>
          </p:cNvPr>
          <p:cNvPicPr>
            <a:picLocks noChangeAspect="1"/>
          </p:cNvPicPr>
          <p:nvPr/>
        </p:nvPicPr>
        <p:blipFill>
          <a:blip r:embed="rId3"/>
          <a:stretch>
            <a:fillRect/>
          </a:stretch>
        </p:blipFill>
        <p:spPr>
          <a:xfrm>
            <a:off x="948470" y="2714190"/>
            <a:ext cx="9954936" cy="1468914"/>
          </a:xfrm>
          <a:prstGeom prst="rect">
            <a:avLst/>
          </a:prstGeom>
        </p:spPr>
      </p:pic>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a:t>
            </a:r>
          </a:p>
        </p:txBody>
      </p:sp>
      <p:sp>
        <p:nvSpPr>
          <p:cNvPr id="2" name="Rectangle 1">
            <a:extLst>
              <a:ext uri="{FF2B5EF4-FFF2-40B4-BE49-F238E27FC236}">
                <a16:creationId xmlns:a16="http://schemas.microsoft.com/office/drawing/2014/main" id="{F7BA5523-5412-4365-81EF-1DEC90D0EF2B}"/>
              </a:ext>
            </a:extLst>
          </p:cNvPr>
          <p:cNvSpPr/>
          <p:nvPr/>
        </p:nvSpPr>
        <p:spPr>
          <a:xfrm>
            <a:off x="2197916" y="2466363"/>
            <a:ext cx="1828800" cy="2030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AB3B1487-E5BF-416E-A5A1-A294CD808BFC}"/>
              </a:ext>
            </a:extLst>
          </p:cNvPr>
          <p:cNvSpPr txBox="1"/>
          <p:nvPr/>
        </p:nvSpPr>
        <p:spPr>
          <a:xfrm>
            <a:off x="2197916" y="4647501"/>
            <a:ext cx="1770077" cy="377505"/>
          </a:xfrm>
          <a:prstGeom prst="rect">
            <a:avLst/>
          </a:prstGeom>
          <a:noFill/>
        </p:spPr>
        <p:txBody>
          <a:bodyPr wrap="square" rtlCol="0">
            <a:spAutoFit/>
          </a:bodyPr>
          <a:lstStyle/>
          <a:p>
            <a:pPr algn="ctr"/>
            <a:r>
              <a:rPr lang="en-US" dirty="0">
                <a:solidFill>
                  <a:srgbClr val="FF0000"/>
                </a:solidFill>
              </a:rPr>
              <a:t>Today</a:t>
            </a:r>
            <a:endParaRPr lang="fr-FR" dirty="0">
              <a:solidFill>
                <a:srgbClr val="FF0000"/>
              </a:solidFill>
            </a:endParaRPr>
          </a:p>
        </p:txBody>
      </p:sp>
      <p:sp>
        <p:nvSpPr>
          <p:cNvPr id="11" name="Rectangle 10">
            <a:extLst>
              <a:ext uri="{FF2B5EF4-FFF2-40B4-BE49-F238E27FC236}">
                <a16:creationId xmlns:a16="http://schemas.microsoft.com/office/drawing/2014/main" id="{202CE139-970D-4167-9D7C-02BB4A3386AC}"/>
              </a:ext>
            </a:extLst>
          </p:cNvPr>
          <p:cNvSpPr/>
          <p:nvPr/>
        </p:nvSpPr>
        <p:spPr>
          <a:xfrm>
            <a:off x="7903828" y="2433579"/>
            <a:ext cx="1828800" cy="203013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E7DFE806-4D72-4E92-AC51-8E2AA745A666}"/>
              </a:ext>
            </a:extLst>
          </p:cNvPr>
          <p:cNvSpPr txBox="1"/>
          <p:nvPr/>
        </p:nvSpPr>
        <p:spPr>
          <a:xfrm>
            <a:off x="7962551" y="4649867"/>
            <a:ext cx="1770077" cy="377505"/>
          </a:xfrm>
          <a:prstGeom prst="rect">
            <a:avLst/>
          </a:prstGeom>
          <a:noFill/>
          <a:ln>
            <a:noFill/>
          </a:ln>
        </p:spPr>
        <p:txBody>
          <a:bodyPr wrap="square" rtlCol="0">
            <a:spAutoFit/>
          </a:bodyPr>
          <a:lstStyle/>
          <a:p>
            <a:pPr algn="ctr"/>
            <a:r>
              <a:rPr lang="en-US" dirty="0">
                <a:solidFill>
                  <a:srgbClr val="00B0F0"/>
                </a:solidFill>
              </a:rPr>
              <a:t>A future session</a:t>
            </a:r>
            <a:endParaRPr lang="fr-FR" dirty="0">
              <a:solidFill>
                <a:srgbClr val="00B0F0"/>
              </a:solidFill>
            </a:endParaRPr>
          </a:p>
        </p:txBody>
      </p:sp>
      <p:sp>
        <p:nvSpPr>
          <p:cNvPr id="13" name="TextBox 12">
            <a:extLst>
              <a:ext uri="{FF2B5EF4-FFF2-40B4-BE49-F238E27FC236}">
                <a16:creationId xmlns:a16="http://schemas.microsoft.com/office/drawing/2014/main" id="{8B4A541B-B6A3-4CA2-A781-A7067EA5187D}"/>
              </a:ext>
            </a:extLst>
          </p:cNvPr>
          <p:cNvSpPr txBox="1"/>
          <p:nvPr/>
        </p:nvSpPr>
        <p:spPr>
          <a:xfrm>
            <a:off x="948471" y="5161596"/>
            <a:ext cx="9193820" cy="369332"/>
          </a:xfrm>
          <a:prstGeom prst="rect">
            <a:avLst/>
          </a:prstGeom>
          <a:noFill/>
        </p:spPr>
        <p:txBody>
          <a:bodyPr wrap="square" rtlCol="0">
            <a:spAutoFit/>
          </a:bodyPr>
          <a:lstStyle/>
          <a:p>
            <a:pPr algn="ctr"/>
            <a:r>
              <a:rPr lang="en-US" dirty="0"/>
              <a:t>See </a:t>
            </a:r>
            <a:r>
              <a:rPr lang="en-US" dirty="0">
                <a:solidFill>
                  <a:srgbClr val="0070C0"/>
                </a:solidFill>
                <a:hlinkClick r:id="rId4">
                  <a:extLst>
                    <a:ext uri="{A12FA001-AC4F-418D-AE19-62706E023703}">
                      <ahyp:hlinkClr xmlns:ahyp="http://schemas.microsoft.com/office/drawing/2018/hyperlinkcolor" val="tx"/>
                    </a:ext>
                  </a:extLst>
                </a:hlinkClick>
              </a:rPr>
              <a:t>https://onlinelibrary.wiley.com/doi/full/10.1111/brv.12775</a:t>
            </a:r>
            <a:r>
              <a:rPr lang="en-US" dirty="0">
                <a:solidFill>
                  <a:srgbClr val="0070C0"/>
                </a:solidFill>
              </a:rPr>
              <a:t> </a:t>
            </a:r>
            <a:r>
              <a:rPr lang="en-US" dirty="0"/>
              <a:t>for the full options with tutorials!</a:t>
            </a:r>
            <a:endParaRPr lang="fr-FR" dirty="0"/>
          </a:p>
        </p:txBody>
      </p:sp>
    </p:spTree>
    <p:extLst>
      <p:ext uri="{BB962C8B-B14F-4D97-AF65-F5344CB8AC3E}">
        <p14:creationId xmlns:p14="http://schemas.microsoft.com/office/powerpoint/2010/main" val="42670533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1754326"/>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p:txBody>
      </p:sp>
    </p:spTree>
    <p:extLst>
      <p:ext uri="{BB962C8B-B14F-4D97-AF65-F5344CB8AC3E}">
        <p14:creationId xmlns:p14="http://schemas.microsoft.com/office/powerpoint/2010/main" val="20643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b) An </a:t>
            </a:r>
            <a:r>
              <a:rPr lang="en-US" sz="2400" b="1" i="1" dirty="0">
                <a:solidFill>
                  <a:srgbClr val="FFC000"/>
                </a:solidFill>
              </a:rPr>
              <a:t>EDGE LIST</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4">
            <a:extLst>
              <a:ext uri="{FF2B5EF4-FFF2-40B4-BE49-F238E27FC236}">
                <a16:creationId xmlns:a16="http://schemas.microsoft.com/office/drawing/2014/main" id="{49AAEE81-AE83-45CA-8B3B-0354A7AC5B1C}"/>
              </a:ext>
            </a:extLst>
          </p:cNvPr>
          <p:cNvGraphicFramePr>
            <a:graphicFrameLocks noGrp="1"/>
          </p:cNvGraphicFramePr>
          <p:nvPr>
            <p:extLst>
              <p:ext uri="{D42A27DB-BD31-4B8C-83A1-F6EECF244321}">
                <p14:modId xmlns:p14="http://schemas.microsoft.com/office/powerpoint/2010/main" val="4224952177"/>
              </p:ext>
            </p:extLst>
          </p:nvPr>
        </p:nvGraphicFramePr>
        <p:xfrm>
          <a:off x="2921735" y="1791492"/>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42" name="Rectangle 41">
            <a:extLst>
              <a:ext uri="{FF2B5EF4-FFF2-40B4-BE49-F238E27FC236}">
                <a16:creationId xmlns:a16="http://schemas.microsoft.com/office/drawing/2014/main" id="{4828BB0A-CA8B-4139-9968-FB0BE050F4C8}"/>
              </a:ext>
            </a:extLst>
          </p:cNvPr>
          <p:cNvSpPr/>
          <p:nvPr/>
        </p:nvSpPr>
        <p:spPr>
          <a:xfrm>
            <a:off x="2921735" y="2157587"/>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93247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Tree>
    <p:extLst>
      <p:ext uri="{BB962C8B-B14F-4D97-AF65-F5344CB8AC3E}">
        <p14:creationId xmlns:p14="http://schemas.microsoft.com/office/powerpoint/2010/main" val="7907639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10" name="TextBox 9">
            <a:extLst>
              <a:ext uri="{FF2B5EF4-FFF2-40B4-BE49-F238E27FC236}">
                <a16:creationId xmlns:a16="http://schemas.microsoft.com/office/drawing/2014/main" id="{F44C3008-5A4B-40A5-A070-3EABABBDBBBA}"/>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3 and work through the section SESSION 3: PART 2 </a:t>
            </a:r>
          </a:p>
        </p:txBody>
      </p:sp>
      <p:sp>
        <p:nvSpPr>
          <p:cNvPr id="11" name="TextBox 10">
            <a:extLst>
              <a:ext uri="{FF2B5EF4-FFF2-40B4-BE49-F238E27FC236}">
                <a16:creationId xmlns:a16="http://schemas.microsoft.com/office/drawing/2014/main" id="{89B14CF8-5250-4616-B19E-0D2BC285ED04}"/>
              </a:ext>
            </a:extLst>
          </p:cNvPr>
          <p:cNvSpPr txBox="1"/>
          <p:nvPr/>
        </p:nvSpPr>
        <p:spPr>
          <a:xfrm>
            <a:off x="1510344" y="3110765"/>
            <a:ext cx="8851554" cy="1569660"/>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There will be sub-sections on:</a:t>
            </a:r>
          </a:p>
          <a:p>
            <a:pPr marL="457200" indent="-457200" algn="ctr">
              <a:buAutoNum type="alphaLcParenR"/>
            </a:pPr>
            <a:r>
              <a:rPr lang="en-US" sz="2200" dirty="0">
                <a:solidFill>
                  <a:srgbClr val="002060"/>
                </a:solidFill>
              </a:rPr>
              <a:t>Node feature swaps</a:t>
            </a:r>
          </a:p>
          <a:p>
            <a:pPr marL="457200" indent="-457200" algn="ctr">
              <a:buAutoNum type="alphaLcParenR"/>
            </a:pPr>
            <a:r>
              <a:rPr lang="en-US" sz="2200" dirty="0">
                <a:solidFill>
                  <a:srgbClr val="002060"/>
                </a:solidFill>
              </a:rPr>
              <a:t>Edge feature swaps</a:t>
            </a:r>
          </a:p>
          <a:p>
            <a:pPr marL="457200" indent="-457200" algn="ctr">
              <a:buAutoNum type="alphaLcParenR"/>
            </a:pPr>
            <a:r>
              <a:rPr lang="en-US" sz="2200" dirty="0">
                <a:solidFill>
                  <a:srgbClr val="002060"/>
                </a:solidFill>
              </a:rPr>
              <a:t>Edge rewiring</a:t>
            </a:r>
          </a:p>
        </p:txBody>
      </p:sp>
    </p:spTree>
    <p:extLst>
      <p:ext uri="{BB962C8B-B14F-4D97-AF65-F5344CB8AC3E}">
        <p14:creationId xmlns:p14="http://schemas.microsoft.com/office/powerpoint/2010/main" val="500792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Tree>
    <p:extLst>
      <p:ext uri="{BB962C8B-B14F-4D97-AF65-F5344CB8AC3E}">
        <p14:creationId xmlns:p14="http://schemas.microsoft.com/office/powerpoint/2010/main" val="15589148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Tree>
    <p:extLst>
      <p:ext uri="{BB962C8B-B14F-4D97-AF65-F5344CB8AC3E}">
        <p14:creationId xmlns:p14="http://schemas.microsoft.com/office/powerpoint/2010/main" val="1185390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6" name="Arc 5">
            <a:extLst>
              <a:ext uri="{FF2B5EF4-FFF2-40B4-BE49-F238E27FC236}">
                <a16:creationId xmlns:a16="http://schemas.microsoft.com/office/drawing/2014/main" id="{716B641B-6EB5-49C7-B2B3-DEF7A21FAF34}"/>
              </a:ext>
            </a:extLst>
          </p:cNvPr>
          <p:cNvSpPr/>
          <p:nvPr/>
        </p:nvSpPr>
        <p:spPr>
          <a:xfrm rot="5400000">
            <a:off x="2768368" y="2452828"/>
            <a:ext cx="1174459" cy="1221549"/>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rc 9">
            <a:extLst>
              <a:ext uri="{FF2B5EF4-FFF2-40B4-BE49-F238E27FC236}">
                <a16:creationId xmlns:a16="http://schemas.microsoft.com/office/drawing/2014/main" id="{0D164ACD-D808-4FD0-853A-4F589FA51AF2}"/>
              </a:ext>
            </a:extLst>
          </p:cNvPr>
          <p:cNvSpPr/>
          <p:nvPr/>
        </p:nvSpPr>
        <p:spPr>
          <a:xfrm rot="16200000" flipH="1">
            <a:off x="5844995"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E4149074-F3E7-4387-B360-F195098E6F83}"/>
              </a:ext>
            </a:extLst>
          </p:cNvPr>
          <p:cNvSpPr txBox="1"/>
          <p:nvPr/>
        </p:nvSpPr>
        <p:spPr>
          <a:xfrm>
            <a:off x="613465" y="3193624"/>
            <a:ext cx="3027357" cy="1323439"/>
          </a:xfrm>
          <a:prstGeom prst="rect">
            <a:avLst/>
          </a:prstGeom>
          <a:noFill/>
        </p:spPr>
        <p:txBody>
          <a:bodyPr wrap="square" rtlCol="0">
            <a:spAutoFit/>
          </a:bodyPr>
          <a:lstStyle/>
          <a:p>
            <a:r>
              <a:rPr lang="en-US" sz="1600" dirty="0">
                <a:solidFill>
                  <a:srgbClr val="FF0000"/>
                </a:solidFill>
              </a:rPr>
              <a:t>Individuals that are more socially integrated (have more friends which share friends) can spend more time feeding and so are in better body condition</a:t>
            </a:r>
            <a:endParaRPr lang="fr-FR" sz="1600" dirty="0">
              <a:solidFill>
                <a:srgbClr val="FF0000"/>
              </a:solidFill>
            </a:endParaRPr>
          </a:p>
        </p:txBody>
      </p:sp>
      <p:sp>
        <p:nvSpPr>
          <p:cNvPr id="13" name="TextBox 12">
            <a:extLst>
              <a:ext uri="{FF2B5EF4-FFF2-40B4-BE49-F238E27FC236}">
                <a16:creationId xmlns:a16="http://schemas.microsoft.com/office/drawing/2014/main" id="{17EC0146-62AA-450F-A3CD-06C9AF9A9F4A}"/>
              </a:ext>
            </a:extLst>
          </p:cNvPr>
          <p:cNvSpPr txBox="1"/>
          <p:nvPr/>
        </p:nvSpPr>
        <p:spPr>
          <a:xfrm>
            <a:off x="6453604" y="3193624"/>
            <a:ext cx="3027357" cy="1323439"/>
          </a:xfrm>
          <a:prstGeom prst="rect">
            <a:avLst/>
          </a:prstGeom>
          <a:noFill/>
        </p:spPr>
        <p:txBody>
          <a:bodyPr wrap="square" rtlCol="0">
            <a:spAutoFit/>
          </a:bodyPr>
          <a:lstStyle/>
          <a:p>
            <a:r>
              <a:rPr lang="en-US" sz="1600" dirty="0">
                <a:solidFill>
                  <a:srgbClr val="0070C0"/>
                </a:solidFill>
              </a:rPr>
              <a:t>Individuals with higher closeness have more access to social information on the best foraging areas and so are in better body condition</a:t>
            </a:r>
            <a:endParaRPr lang="fr-FR" sz="1600" dirty="0">
              <a:solidFill>
                <a:srgbClr val="0070C0"/>
              </a:solidFill>
            </a:endParaRPr>
          </a:p>
        </p:txBody>
      </p:sp>
    </p:spTree>
    <p:extLst>
      <p:ext uri="{BB962C8B-B14F-4D97-AF65-F5344CB8AC3E}">
        <p14:creationId xmlns:p14="http://schemas.microsoft.com/office/powerpoint/2010/main" val="42498054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6" name="Arc 5">
            <a:extLst>
              <a:ext uri="{FF2B5EF4-FFF2-40B4-BE49-F238E27FC236}">
                <a16:creationId xmlns:a16="http://schemas.microsoft.com/office/drawing/2014/main" id="{716B641B-6EB5-49C7-B2B3-DEF7A21FAF34}"/>
              </a:ext>
            </a:extLst>
          </p:cNvPr>
          <p:cNvSpPr/>
          <p:nvPr/>
        </p:nvSpPr>
        <p:spPr>
          <a:xfrm rot="5400000">
            <a:off x="2768368" y="2452828"/>
            <a:ext cx="1174459" cy="1221549"/>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rc 9">
            <a:extLst>
              <a:ext uri="{FF2B5EF4-FFF2-40B4-BE49-F238E27FC236}">
                <a16:creationId xmlns:a16="http://schemas.microsoft.com/office/drawing/2014/main" id="{0D164ACD-D808-4FD0-853A-4F589FA51AF2}"/>
              </a:ext>
            </a:extLst>
          </p:cNvPr>
          <p:cNvSpPr/>
          <p:nvPr/>
        </p:nvSpPr>
        <p:spPr>
          <a:xfrm rot="16200000" flipH="1">
            <a:off x="5844995"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E4149074-F3E7-4387-B360-F195098E6F83}"/>
              </a:ext>
            </a:extLst>
          </p:cNvPr>
          <p:cNvSpPr txBox="1"/>
          <p:nvPr/>
        </p:nvSpPr>
        <p:spPr>
          <a:xfrm>
            <a:off x="613465" y="3193624"/>
            <a:ext cx="3027357" cy="1323439"/>
          </a:xfrm>
          <a:prstGeom prst="rect">
            <a:avLst/>
          </a:prstGeom>
          <a:noFill/>
        </p:spPr>
        <p:txBody>
          <a:bodyPr wrap="square" rtlCol="0">
            <a:spAutoFit/>
          </a:bodyPr>
          <a:lstStyle/>
          <a:p>
            <a:r>
              <a:rPr lang="en-US" sz="1600" dirty="0">
                <a:solidFill>
                  <a:srgbClr val="FF0000"/>
                </a:solidFill>
              </a:rPr>
              <a:t>Individuals that are more socially integrated (have more friends which share friends) can spend more time feeding and so are in better body condition</a:t>
            </a:r>
            <a:endParaRPr lang="fr-FR" sz="1600" dirty="0">
              <a:solidFill>
                <a:srgbClr val="FF0000"/>
              </a:solidFill>
            </a:endParaRPr>
          </a:p>
        </p:txBody>
      </p:sp>
      <p:sp>
        <p:nvSpPr>
          <p:cNvPr id="13" name="TextBox 12">
            <a:extLst>
              <a:ext uri="{FF2B5EF4-FFF2-40B4-BE49-F238E27FC236}">
                <a16:creationId xmlns:a16="http://schemas.microsoft.com/office/drawing/2014/main" id="{17EC0146-62AA-450F-A3CD-06C9AF9A9F4A}"/>
              </a:ext>
            </a:extLst>
          </p:cNvPr>
          <p:cNvSpPr txBox="1"/>
          <p:nvPr/>
        </p:nvSpPr>
        <p:spPr>
          <a:xfrm>
            <a:off x="6453604" y="3193624"/>
            <a:ext cx="3027357" cy="1323439"/>
          </a:xfrm>
          <a:prstGeom prst="rect">
            <a:avLst/>
          </a:prstGeom>
          <a:noFill/>
        </p:spPr>
        <p:txBody>
          <a:bodyPr wrap="square" rtlCol="0">
            <a:spAutoFit/>
          </a:bodyPr>
          <a:lstStyle/>
          <a:p>
            <a:r>
              <a:rPr lang="en-US" sz="1600" dirty="0">
                <a:solidFill>
                  <a:srgbClr val="0070C0"/>
                </a:solidFill>
              </a:rPr>
              <a:t>Individuals with higher closeness have more access to social information on the best foraging areas and so are in better body condition</a:t>
            </a:r>
            <a:endParaRPr lang="fr-FR" sz="1600" dirty="0">
              <a:solidFill>
                <a:srgbClr val="0070C0"/>
              </a:solidFill>
            </a:endParaRP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4856039"/>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Tree>
    <p:extLst>
      <p:ext uri="{BB962C8B-B14F-4D97-AF65-F5344CB8AC3E}">
        <p14:creationId xmlns:p14="http://schemas.microsoft.com/office/powerpoint/2010/main" val="30050043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3656412"/>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Tree>
    <p:extLst>
      <p:ext uri="{BB962C8B-B14F-4D97-AF65-F5344CB8AC3E}">
        <p14:creationId xmlns:p14="http://schemas.microsoft.com/office/powerpoint/2010/main" val="7079467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Tree>
    <p:extLst>
      <p:ext uri="{BB962C8B-B14F-4D97-AF65-F5344CB8AC3E}">
        <p14:creationId xmlns:p14="http://schemas.microsoft.com/office/powerpoint/2010/main" val="1846686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Tree>
    <p:extLst>
      <p:ext uri="{BB962C8B-B14F-4D97-AF65-F5344CB8AC3E}">
        <p14:creationId xmlns:p14="http://schemas.microsoft.com/office/powerpoint/2010/main" val="3275619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Tree>
    <p:extLst>
      <p:ext uri="{BB962C8B-B14F-4D97-AF65-F5344CB8AC3E}">
        <p14:creationId xmlns:p14="http://schemas.microsoft.com/office/powerpoint/2010/main" val="3657670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2" y="1577124"/>
            <a:ext cx="8212035" cy="461665"/>
          </a:xfrm>
          <a:prstGeom prst="rect">
            <a:avLst/>
          </a:prstGeom>
          <a:noFill/>
        </p:spPr>
        <p:txBody>
          <a:bodyPr wrap="square" rtlCol="0">
            <a:spAutoFit/>
          </a:bodyPr>
          <a:lstStyle/>
          <a:p>
            <a:r>
              <a:rPr lang="en-US" sz="2400" dirty="0"/>
              <a:t>b) An </a:t>
            </a:r>
            <a:r>
              <a:rPr lang="en-US" sz="2400" b="1" i="1" dirty="0">
                <a:solidFill>
                  <a:srgbClr val="FFC000"/>
                </a:solidFill>
              </a:rPr>
              <a:t>INCIDENCE MATRIX </a:t>
            </a:r>
            <a:r>
              <a:rPr lang="en-US" sz="2400" dirty="0"/>
              <a:t>or</a:t>
            </a:r>
            <a:r>
              <a:rPr lang="en-US" sz="2400" dirty="0">
                <a:solidFill>
                  <a:srgbClr val="FFC000"/>
                </a:solidFill>
              </a:rPr>
              <a:t> </a:t>
            </a:r>
            <a:r>
              <a:rPr lang="en-US" sz="2400" b="1" i="1" dirty="0">
                <a:solidFill>
                  <a:srgbClr val="FFC000"/>
                </a:solidFill>
              </a:rPr>
              <a:t>GROUP-BY-INDIVIDUAL MATRIX</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5" name="Table 5">
            <a:extLst>
              <a:ext uri="{FF2B5EF4-FFF2-40B4-BE49-F238E27FC236}">
                <a16:creationId xmlns:a16="http://schemas.microsoft.com/office/drawing/2014/main" id="{90FBA8CD-2F6F-4626-8AE2-D973386FAE4E}"/>
              </a:ext>
            </a:extLst>
          </p:cNvPr>
          <p:cNvGraphicFramePr>
            <a:graphicFrameLocks noGrp="1"/>
          </p:cNvGraphicFramePr>
          <p:nvPr>
            <p:extLst>
              <p:ext uri="{D42A27DB-BD31-4B8C-83A1-F6EECF244321}">
                <p14:modId xmlns:p14="http://schemas.microsoft.com/office/powerpoint/2010/main" val="3330872493"/>
              </p:ext>
            </p:extLst>
          </p:nvPr>
        </p:nvGraphicFramePr>
        <p:xfrm>
          <a:off x="1649411" y="2178902"/>
          <a:ext cx="3657600" cy="4297682"/>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033170270"/>
                    </a:ext>
                  </a:extLst>
                </a:gridCol>
                <a:gridCol w="457200">
                  <a:extLst>
                    <a:ext uri="{9D8B030D-6E8A-4147-A177-3AD203B41FA5}">
                      <a16:colId xmlns:a16="http://schemas.microsoft.com/office/drawing/2014/main" val="2030382524"/>
                    </a:ext>
                  </a:extLst>
                </a:gridCol>
                <a:gridCol w="457200">
                  <a:extLst>
                    <a:ext uri="{9D8B030D-6E8A-4147-A177-3AD203B41FA5}">
                      <a16:colId xmlns:a16="http://schemas.microsoft.com/office/drawing/2014/main" val="443164556"/>
                    </a:ext>
                  </a:extLst>
                </a:gridCol>
                <a:gridCol w="457200">
                  <a:extLst>
                    <a:ext uri="{9D8B030D-6E8A-4147-A177-3AD203B41FA5}">
                      <a16:colId xmlns:a16="http://schemas.microsoft.com/office/drawing/2014/main" val="506361527"/>
                    </a:ext>
                  </a:extLst>
                </a:gridCol>
                <a:gridCol w="457200">
                  <a:extLst>
                    <a:ext uri="{9D8B030D-6E8A-4147-A177-3AD203B41FA5}">
                      <a16:colId xmlns:a16="http://schemas.microsoft.com/office/drawing/2014/main" val="1601617591"/>
                    </a:ext>
                  </a:extLst>
                </a:gridCol>
                <a:gridCol w="457200">
                  <a:extLst>
                    <a:ext uri="{9D8B030D-6E8A-4147-A177-3AD203B41FA5}">
                      <a16:colId xmlns:a16="http://schemas.microsoft.com/office/drawing/2014/main" val="4341108"/>
                    </a:ext>
                  </a:extLst>
                </a:gridCol>
                <a:gridCol w="457200">
                  <a:extLst>
                    <a:ext uri="{9D8B030D-6E8A-4147-A177-3AD203B41FA5}">
                      <a16:colId xmlns:a16="http://schemas.microsoft.com/office/drawing/2014/main" val="3001118956"/>
                    </a:ext>
                  </a:extLst>
                </a:gridCol>
                <a:gridCol w="457200">
                  <a:extLst>
                    <a:ext uri="{9D8B030D-6E8A-4147-A177-3AD203B41FA5}">
                      <a16:colId xmlns:a16="http://schemas.microsoft.com/office/drawing/2014/main" val="195391122"/>
                    </a:ext>
                  </a:extLst>
                </a:gridCol>
              </a:tblGrid>
              <a:tr h="368373">
                <a:tc gridSpan="8">
                  <a:txBody>
                    <a:bodyPr/>
                    <a:lstStyle/>
                    <a:p>
                      <a:pPr algn="ctr"/>
                      <a:r>
                        <a:rPr lang="en-US" dirty="0"/>
                        <a:t>Individuals</a:t>
                      </a:r>
                      <a:endParaRPr lang="fr-FR"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extLst>
                  <a:ext uri="{0D108BD9-81ED-4DB2-BD59-A6C34878D82A}">
                    <a16:rowId xmlns:a16="http://schemas.microsoft.com/office/drawing/2014/main" val="3408083053"/>
                  </a:ext>
                </a:extLst>
              </a:tr>
              <a:tr h="552559">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1716873827"/>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823689601"/>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67726673"/>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628632633"/>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1700495660"/>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682890038"/>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080486891"/>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413278674"/>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041459024"/>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extLst>
                  <a:ext uri="{0D108BD9-81ED-4DB2-BD59-A6C34878D82A}">
                    <a16:rowId xmlns:a16="http://schemas.microsoft.com/office/drawing/2014/main" val="2316122829"/>
                  </a:ext>
                </a:extLst>
              </a:tr>
            </a:tbl>
          </a:graphicData>
        </a:graphic>
      </p:graphicFrame>
      <p:graphicFrame>
        <p:nvGraphicFramePr>
          <p:cNvPr id="6" name="Table 5">
            <a:extLst>
              <a:ext uri="{FF2B5EF4-FFF2-40B4-BE49-F238E27FC236}">
                <a16:creationId xmlns:a16="http://schemas.microsoft.com/office/drawing/2014/main" id="{BFE625C3-6B3B-4901-85A1-EC46554B1B5E}"/>
              </a:ext>
            </a:extLst>
          </p:cNvPr>
          <p:cNvGraphicFramePr>
            <a:graphicFrameLocks noGrp="1"/>
          </p:cNvGraphicFramePr>
          <p:nvPr>
            <p:extLst>
              <p:ext uri="{D42A27DB-BD31-4B8C-83A1-F6EECF244321}">
                <p14:modId xmlns:p14="http://schemas.microsoft.com/office/powerpoint/2010/main" val="2246076677"/>
              </p:ext>
            </p:extLst>
          </p:nvPr>
        </p:nvGraphicFramePr>
        <p:xfrm>
          <a:off x="775651" y="2178902"/>
          <a:ext cx="873760" cy="4297682"/>
        </p:xfrm>
        <a:graphic>
          <a:graphicData uri="http://schemas.openxmlformats.org/drawingml/2006/table">
            <a:tbl>
              <a:tblPr firstRow="1" bandRow="1">
                <a:tableStyleId>{5C22544A-7EE6-4342-B048-85BDC9FD1C3A}</a:tableStyleId>
              </a:tblPr>
              <a:tblGrid>
                <a:gridCol w="873760">
                  <a:extLst>
                    <a:ext uri="{9D8B030D-6E8A-4147-A177-3AD203B41FA5}">
                      <a16:colId xmlns:a16="http://schemas.microsoft.com/office/drawing/2014/main" val="2489099220"/>
                    </a:ext>
                  </a:extLst>
                </a:gridCol>
              </a:tblGrid>
              <a:tr h="920932">
                <a:tc>
                  <a:txBody>
                    <a:bodyPr/>
                    <a:lstStyle/>
                    <a:p>
                      <a:pPr algn="ctr"/>
                      <a:r>
                        <a:rPr lang="en-US" dirty="0"/>
                        <a:t>Groups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r h="337675">
                <a:tc>
                  <a:txBody>
                    <a:bodyPr/>
                    <a:lstStyle/>
                    <a:p>
                      <a:pPr algn="l"/>
                      <a:r>
                        <a:rPr lang="en-US" sz="1600" b="1" dirty="0"/>
                        <a:t>9</a:t>
                      </a:r>
                      <a:endParaRPr lang="fr-FR" sz="1600" b="1" dirty="0"/>
                    </a:p>
                  </a:txBody>
                  <a:tcPr anchor="ctr">
                    <a:solidFill>
                      <a:schemeClr val="bg1">
                        <a:lumMod val="95000"/>
                      </a:schemeClr>
                    </a:solidFill>
                  </a:tcPr>
                </a:tc>
                <a:extLst>
                  <a:ext uri="{0D108BD9-81ED-4DB2-BD59-A6C34878D82A}">
                    <a16:rowId xmlns:a16="http://schemas.microsoft.com/office/drawing/2014/main" val="2057785605"/>
                  </a:ext>
                </a:extLst>
              </a:tr>
              <a:tr h="337675">
                <a:tc>
                  <a:txBody>
                    <a:bodyPr/>
                    <a:lstStyle/>
                    <a:p>
                      <a:pPr algn="l"/>
                      <a:r>
                        <a:rPr lang="en-US" sz="1600" b="1" dirty="0"/>
                        <a:t>10</a:t>
                      </a:r>
                      <a:endParaRPr lang="fr-FR" sz="1600" b="1" dirty="0"/>
                    </a:p>
                  </a:txBody>
                  <a:tcPr anchor="ctr">
                    <a:solidFill>
                      <a:schemeClr val="bg1">
                        <a:lumMod val="95000"/>
                      </a:schemeClr>
                    </a:solidFill>
                  </a:tcPr>
                </a:tc>
                <a:extLst>
                  <a:ext uri="{0D108BD9-81ED-4DB2-BD59-A6C34878D82A}">
                    <a16:rowId xmlns:a16="http://schemas.microsoft.com/office/drawing/2014/main" val="58793516"/>
                  </a:ext>
                </a:extLst>
              </a:tr>
            </a:tbl>
          </a:graphicData>
        </a:graphic>
      </p:graphicFrame>
      <p:sp>
        <p:nvSpPr>
          <p:cNvPr id="38" name="Rectangle 37">
            <a:extLst>
              <a:ext uri="{FF2B5EF4-FFF2-40B4-BE49-F238E27FC236}">
                <a16:creationId xmlns:a16="http://schemas.microsoft.com/office/drawing/2014/main" id="{3F757D94-26A1-4FCC-A2ED-3279D779E12E}"/>
              </a:ext>
            </a:extLst>
          </p:cNvPr>
          <p:cNvSpPr/>
          <p:nvPr/>
        </p:nvSpPr>
        <p:spPr>
          <a:xfrm>
            <a:off x="1638584" y="3082431"/>
            <a:ext cx="3657600" cy="102775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17755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B077162-E857-4F8E-9750-BE641A31713F}"/>
              </a:ext>
            </a:extLst>
          </p:cNvPr>
          <p:cNvGrpSpPr/>
          <p:nvPr/>
        </p:nvGrpSpPr>
        <p:grpSpPr>
          <a:xfrm>
            <a:off x="0" y="219393"/>
            <a:ext cx="12192000" cy="6419214"/>
            <a:chOff x="0" y="219393"/>
            <a:chExt cx="12192000" cy="6419214"/>
          </a:xfrm>
        </p:grpSpPr>
        <p:sp>
          <p:nvSpPr>
            <p:cNvPr id="2" name="TextBox 1">
              <a:extLst>
                <a:ext uri="{FF2B5EF4-FFF2-40B4-BE49-F238E27FC236}">
                  <a16:creationId xmlns:a16="http://schemas.microsoft.com/office/drawing/2014/main" id="{BFF2C897-32EB-490C-B08B-C28CA802F83A}"/>
                </a:ext>
              </a:extLst>
            </p:cNvPr>
            <p:cNvSpPr txBox="1"/>
            <p:nvPr/>
          </p:nvSpPr>
          <p:spPr>
            <a:xfrm>
              <a:off x="0" y="219393"/>
              <a:ext cx="12192000" cy="646331"/>
            </a:xfrm>
            <a:prstGeom prst="rect">
              <a:avLst/>
            </a:prstGeom>
            <a:noFill/>
          </p:spPr>
          <p:txBody>
            <a:bodyPr wrap="square" rtlCol="0">
              <a:spAutoFit/>
            </a:bodyPr>
            <a:lstStyle/>
            <a:p>
              <a:pPr algn="ctr"/>
              <a:r>
                <a:rPr lang="en-US" sz="3600" b="1" dirty="0"/>
                <a:t>Not all social interactions are dyadic</a:t>
              </a:r>
              <a:endParaRPr lang="en-CA" sz="3600" b="1" dirty="0"/>
            </a:p>
          </p:txBody>
        </p:sp>
        <p:pic>
          <p:nvPicPr>
            <p:cNvPr id="3" name="Picture 2" descr="A picture containing tree, outdoor, mammal, grass&#10;&#10;Description automatically generated">
              <a:extLst>
                <a:ext uri="{FF2B5EF4-FFF2-40B4-BE49-F238E27FC236}">
                  <a16:creationId xmlns:a16="http://schemas.microsoft.com/office/drawing/2014/main" id="{EF412950-319D-4F58-BB6F-02029FC68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24" y="1046988"/>
              <a:ext cx="4684776" cy="3124709"/>
            </a:xfrm>
            <a:prstGeom prst="rect">
              <a:avLst/>
            </a:prstGeom>
          </p:spPr>
        </p:pic>
        <p:pic>
          <p:nvPicPr>
            <p:cNvPr id="4" name="Picture 3" descr="A picture containing bird, parrot, outdoor, grass&#10;&#10;Description automatically generated">
              <a:extLst>
                <a:ext uri="{FF2B5EF4-FFF2-40B4-BE49-F238E27FC236}">
                  <a16:creationId xmlns:a16="http://schemas.microsoft.com/office/drawing/2014/main" id="{A41BADD1-DF54-45C0-9726-02B03AEE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360" y="1046988"/>
              <a:ext cx="5203090" cy="3121854"/>
            </a:xfrm>
            <a:prstGeom prst="rect">
              <a:avLst/>
            </a:prstGeom>
          </p:spPr>
        </p:pic>
        <p:pic>
          <p:nvPicPr>
            <p:cNvPr id="5" name="Picture 4" descr="A picture containing outdoor object, honeycomb, several&#10;&#10;Description automatically generated">
              <a:extLst>
                <a:ext uri="{FF2B5EF4-FFF2-40B4-BE49-F238E27FC236}">
                  <a16:creationId xmlns:a16="http://schemas.microsoft.com/office/drawing/2014/main" id="{5521013C-1759-4B94-A92D-8543176E1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722" y="4094669"/>
              <a:ext cx="4522556" cy="2543938"/>
            </a:xfrm>
            <a:prstGeom prst="rect">
              <a:avLst/>
            </a:prstGeom>
          </p:spPr>
        </p:pic>
      </p:grpSp>
    </p:spTree>
    <p:extLst>
      <p:ext uri="{BB962C8B-B14F-4D97-AF65-F5344CB8AC3E}">
        <p14:creationId xmlns:p14="http://schemas.microsoft.com/office/powerpoint/2010/main" val="1017841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7368C06A-B8F0-4B52-86E2-6256BFCF0E5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3"/>
            </a:pPr>
            <a:r>
              <a:rPr lang="en-US" sz="2400" b="1" dirty="0"/>
              <a:t>Network basics in R</a:t>
            </a:r>
          </a:p>
          <a:p>
            <a:endParaRPr lang="en-US" sz="2400" b="1" i="1" dirty="0"/>
          </a:p>
        </p:txBody>
      </p:sp>
      <p:sp>
        <p:nvSpPr>
          <p:cNvPr id="5" name="TextBox 4">
            <a:extLst>
              <a:ext uri="{FF2B5EF4-FFF2-40B4-BE49-F238E27FC236}">
                <a16:creationId xmlns:a16="http://schemas.microsoft.com/office/drawing/2014/main" id="{809070F0-F39E-9E37-99BF-95F2964DCEF1}"/>
              </a:ext>
            </a:extLst>
          </p:cNvPr>
          <p:cNvSpPr txBox="1"/>
          <p:nvPr/>
        </p:nvSpPr>
        <p:spPr>
          <a:xfrm>
            <a:off x="1989982" y="1957207"/>
            <a:ext cx="8212035"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Now head to the R Markdown for Session 1 and work through the section SESSION 1: PART 3 </a:t>
            </a:r>
          </a:p>
        </p:txBody>
      </p:sp>
    </p:spTree>
    <p:extLst>
      <p:ext uri="{BB962C8B-B14F-4D97-AF65-F5344CB8AC3E}">
        <p14:creationId xmlns:p14="http://schemas.microsoft.com/office/powerpoint/2010/main" val="120043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830997"/>
          </a:xfrm>
          <a:prstGeom prst="rect">
            <a:avLst/>
          </a:prstGeom>
          <a:noFill/>
        </p:spPr>
        <p:txBody>
          <a:bodyPr wrap="square" rtlCol="0">
            <a:spAutoFit/>
          </a:bodyPr>
          <a:lstStyle/>
          <a:p>
            <a:pPr algn="ctr"/>
            <a:r>
              <a:rPr lang="en-US" sz="2400" b="1" dirty="0"/>
              <a:t>Random networks</a:t>
            </a:r>
          </a:p>
          <a:p>
            <a:pPr algn="ctr"/>
            <a:r>
              <a:rPr lang="en-US" sz="2400" i="1" dirty="0" err="1">
                <a:solidFill>
                  <a:schemeClr val="accent1">
                    <a:lumMod val="75000"/>
                  </a:schemeClr>
                </a:solidFill>
              </a:rPr>
              <a:t>Erdos-renyi</a:t>
            </a:r>
            <a:r>
              <a:rPr lang="en-US" sz="2400" i="1" dirty="0">
                <a:solidFill>
                  <a:schemeClr val="accent1">
                    <a:lumMod val="75000"/>
                  </a:schemeClr>
                </a:solidFill>
              </a:rPr>
              <a:t> model</a:t>
            </a:r>
          </a:p>
        </p:txBody>
      </p:sp>
      <p:pic>
        <p:nvPicPr>
          <p:cNvPr id="12" name="Picture 11">
            <a:extLst>
              <a:ext uri="{FF2B5EF4-FFF2-40B4-BE49-F238E27FC236}">
                <a16:creationId xmlns:a16="http://schemas.microsoft.com/office/drawing/2014/main" id="{809572BA-F9B8-4C34-AA7D-B9DD57A2A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21" y="2554066"/>
            <a:ext cx="3916988" cy="3739447"/>
          </a:xfrm>
          <a:prstGeom prst="rect">
            <a:avLst/>
          </a:prstGeom>
        </p:spPr>
      </p:pic>
      <p:pic>
        <p:nvPicPr>
          <p:cNvPr id="14" name="Picture 13">
            <a:extLst>
              <a:ext uri="{FF2B5EF4-FFF2-40B4-BE49-F238E27FC236}">
                <a16:creationId xmlns:a16="http://schemas.microsoft.com/office/drawing/2014/main" id="{92EA9525-0B9C-4D67-B459-D6B29F7EF66E}"/>
              </a:ext>
            </a:extLst>
          </p:cNvPr>
          <p:cNvPicPr>
            <a:picLocks noChangeAspect="1"/>
          </p:cNvPicPr>
          <p:nvPr/>
        </p:nvPicPr>
        <p:blipFill rotWithShape="1">
          <a:blip r:embed="rId4"/>
          <a:srcRect l="1587" t="14107" r="77273" b="80324"/>
          <a:stretch/>
        </p:blipFill>
        <p:spPr>
          <a:xfrm>
            <a:off x="4633843" y="2440265"/>
            <a:ext cx="7477373" cy="553999"/>
          </a:xfrm>
          <a:prstGeom prst="rect">
            <a:avLst/>
          </a:prstGeom>
        </p:spPr>
      </p:pic>
      <p:sp>
        <p:nvSpPr>
          <p:cNvPr id="15" name="TextBox 14">
            <a:extLst>
              <a:ext uri="{FF2B5EF4-FFF2-40B4-BE49-F238E27FC236}">
                <a16:creationId xmlns:a16="http://schemas.microsoft.com/office/drawing/2014/main" id="{1B3BEC06-19B9-4BFC-8895-4678F00D12EA}"/>
              </a:ext>
            </a:extLst>
          </p:cNvPr>
          <p:cNvSpPr txBox="1"/>
          <p:nvPr/>
        </p:nvSpPr>
        <p:spPr>
          <a:xfrm>
            <a:off x="5560291" y="3500583"/>
            <a:ext cx="6100486" cy="2308324"/>
          </a:xfrm>
          <a:prstGeom prst="rect">
            <a:avLst/>
          </a:prstGeom>
          <a:noFill/>
        </p:spPr>
        <p:txBody>
          <a:bodyPr wrap="square" rtlCol="0">
            <a:spAutoFit/>
          </a:bodyPr>
          <a:lstStyle/>
          <a:p>
            <a:r>
              <a:rPr lang="en-US" sz="2400" dirty="0"/>
              <a:t>The most basic network model</a:t>
            </a:r>
          </a:p>
          <a:p>
            <a:endParaRPr lang="en-US" sz="2400" dirty="0"/>
          </a:p>
          <a:p>
            <a:r>
              <a:rPr lang="en-US" sz="2400" dirty="0"/>
              <a:t>Requires only a probability of edges or number of edges, and a number of nodes</a:t>
            </a:r>
          </a:p>
          <a:p>
            <a:endParaRPr lang="en-US" sz="2400" dirty="0"/>
          </a:p>
          <a:p>
            <a:r>
              <a:rPr lang="en-US" sz="2400" dirty="0"/>
              <a:t>Edges conditionally independent </a:t>
            </a:r>
            <a:endParaRPr lang="fr-FR" sz="2400" dirty="0"/>
          </a:p>
        </p:txBody>
      </p:sp>
    </p:spTree>
    <p:extLst>
      <p:ext uri="{BB962C8B-B14F-4D97-AF65-F5344CB8AC3E}">
        <p14:creationId xmlns:p14="http://schemas.microsoft.com/office/powerpoint/2010/main" val="1595840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461665"/>
          </a:xfrm>
          <a:prstGeom prst="rect">
            <a:avLst/>
          </a:prstGeom>
          <a:noFill/>
        </p:spPr>
        <p:txBody>
          <a:bodyPr wrap="square" rtlCol="0">
            <a:spAutoFit/>
          </a:bodyPr>
          <a:lstStyle/>
          <a:p>
            <a:pPr algn="ctr"/>
            <a:r>
              <a:rPr lang="en-US" sz="2400" b="1" dirty="0"/>
              <a:t>Lattice network</a:t>
            </a:r>
          </a:p>
        </p:txBody>
      </p:sp>
      <p:pic>
        <p:nvPicPr>
          <p:cNvPr id="5" name="Picture 4">
            <a:extLst>
              <a:ext uri="{FF2B5EF4-FFF2-40B4-BE49-F238E27FC236}">
                <a16:creationId xmlns:a16="http://schemas.microsoft.com/office/drawing/2014/main" id="{FFF71B85-93CE-458D-9634-F2A2B9DF7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63" y="2170216"/>
            <a:ext cx="4964128" cy="4028666"/>
          </a:xfrm>
          <a:prstGeom prst="rect">
            <a:avLst/>
          </a:prstGeom>
        </p:spPr>
      </p:pic>
      <p:pic>
        <p:nvPicPr>
          <p:cNvPr id="9" name="Picture 8">
            <a:extLst>
              <a:ext uri="{FF2B5EF4-FFF2-40B4-BE49-F238E27FC236}">
                <a16:creationId xmlns:a16="http://schemas.microsoft.com/office/drawing/2014/main" id="{AF025E4C-2928-49B4-8EF3-D46AE9F33E7B}"/>
              </a:ext>
            </a:extLst>
          </p:cNvPr>
          <p:cNvPicPr>
            <a:picLocks noChangeAspect="1"/>
          </p:cNvPicPr>
          <p:nvPr/>
        </p:nvPicPr>
        <p:blipFill rotWithShape="1">
          <a:blip r:embed="rId4"/>
          <a:srcRect l="1587" t="19195" r="77273" b="76255"/>
          <a:stretch/>
        </p:blipFill>
        <p:spPr>
          <a:xfrm>
            <a:off x="4633843" y="2179779"/>
            <a:ext cx="7477373" cy="452582"/>
          </a:xfrm>
          <a:prstGeom prst="rect">
            <a:avLst/>
          </a:prstGeom>
        </p:spPr>
      </p:pic>
      <p:sp>
        <p:nvSpPr>
          <p:cNvPr id="10" name="TextBox 9">
            <a:extLst>
              <a:ext uri="{FF2B5EF4-FFF2-40B4-BE49-F238E27FC236}">
                <a16:creationId xmlns:a16="http://schemas.microsoft.com/office/drawing/2014/main" id="{6FD30D2F-BD90-46FF-A2D5-A6A4D5E002EF}"/>
              </a:ext>
            </a:extLst>
          </p:cNvPr>
          <p:cNvSpPr txBox="1"/>
          <p:nvPr/>
        </p:nvSpPr>
        <p:spPr>
          <a:xfrm>
            <a:off x="5560291" y="3500583"/>
            <a:ext cx="6100486" cy="2308324"/>
          </a:xfrm>
          <a:prstGeom prst="rect">
            <a:avLst/>
          </a:prstGeom>
          <a:noFill/>
        </p:spPr>
        <p:txBody>
          <a:bodyPr wrap="square" rtlCol="0">
            <a:spAutoFit/>
          </a:bodyPr>
          <a:lstStyle/>
          <a:p>
            <a:r>
              <a:rPr lang="en-US" sz="2400" dirty="0"/>
              <a:t>A basic “geographic” model</a:t>
            </a:r>
          </a:p>
          <a:p>
            <a:endParaRPr lang="en-US" sz="2400" dirty="0"/>
          </a:p>
          <a:p>
            <a:r>
              <a:rPr lang="en-US" sz="2400" dirty="0"/>
              <a:t>Connections between </a:t>
            </a:r>
            <a:r>
              <a:rPr lang="en-US" sz="2400" dirty="0" err="1"/>
              <a:t>neighbours</a:t>
            </a:r>
            <a:r>
              <a:rPr lang="en-US" sz="2400" dirty="0"/>
              <a:t> in a lattice</a:t>
            </a:r>
          </a:p>
          <a:p>
            <a:endParaRPr lang="en-US" sz="2400" dirty="0"/>
          </a:p>
          <a:p>
            <a:r>
              <a:rPr lang="en-US" sz="2400" dirty="0"/>
              <a:t>Can specify the lattice to have any dimension you like</a:t>
            </a:r>
            <a:endParaRPr lang="fr-FR" sz="2400" dirty="0"/>
          </a:p>
        </p:txBody>
      </p:sp>
    </p:spTree>
    <p:extLst>
      <p:ext uri="{BB962C8B-B14F-4D97-AF65-F5344CB8AC3E}">
        <p14:creationId xmlns:p14="http://schemas.microsoft.com/office/powerpoint/2010/main" val="1528226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701592" y="1603214"/>
            <a:ext cx="3334700" cy="830997"/>
          </a:xfrm>
          <a:prstGeom prst="rect">
            <a:avLst/>
          </a:prstGeom>
          <a:noFill/>
        </p:spPr>
        <p:txBody>
          <a:bodyPr wrap="square" rtlCol="0">
            <a:spAutoFit/>
          </a:bodyPr>
          <a:lstStyle/>
          <a:p>
            <a:pPr algn="ctr"/>
            <a:r>
              <a:rPr lang="en-US" sz="2400" b="1" dirty="0"/>
              <a:t>Small-world networks</a:t>
            </a:r>
          </a:p>
          <a:p>
            <a:pPr algn="ctr"/>
            <a:r>
              <a:rPr lang="en-US" sz="2400" i="1" dirty="0">
                <a:solidFill>
                  <a:schemeClr val="accent1">
                    <a:lumMod val="75000"/>
                  </a:schemeClr>
                </a:solidFill>
              </a:rPr>
              <a:t>Watts-</a:t>
            </a:r>
            <a:r>
              <a:rPr lang="en-US" sz="2400" i="1" dirty="0" err="1">
                <a:solidFill>
                  <a:schemeClr val="accent1">
                    <a:lumMod val="75000"/>
                  </a:schemeClr>
                </a:solidFill>
              </a:rPr>
              <a:t>Strogatz</a:t>
            </a:r>
            <a:r>
              <a:rPr lang="en-US" sz="2400" i="1" dirty="0">
                <a:solidFill>
                  <a:schemeClr val="accent1">
                    <a:lumMod val="75000"/>
                  </a:schemeClr>
                </a:solidFill>
              </a:rPr>
              <a:t> model</a:t>
            </a:r>
          </a:p>
        </p:txBody>
      </p:sp>
      <p:pic>
        <p:nvPicPr>
          <p:cNvPr id="5" name="Picture 4">
            <a:extLst>
              <a:ext uri="{FF2B5EF4-FFF2-40B4-BE49-F238E27FC236}">
                <a16:creationId xmlns:a16="http://schemas.microsoft.com/office/drawing/2014/main" id="{5F434F67-68FF-407A-810F-E881E27BE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89" y="2434211"/>
            <a:ext cx="3802565" cy="3844699"/>
          </a:xfrm>
          <a:prstGeom prst="rect">
            <a:avLst/>
          </a:prstGeom>
        </p:spPr>
      </p:pic>
      <p:pic>
        <p:nvPicPr>
          <p:cNvPr id="9" name="Picture 8">
            <a:extLst>
              <a:ext uri="{FF2B5EF4-FFF2-40B4-BE49-F238E27FC236}">
                <a16:creationId xmlns:a16="http://schemas.microsoft.com/office/drawing/2014/main" id="{0F9E580F-3B51-4A24-89D9-18B675F80401}"/>
              </a:ext>
            </a:extLst>
          </p:cNvPr>
          <p:cNvPicPr>
            <a:picLocks noChangeAspect="1"/>
          </p:cNvPicPr>
          <p:nvPr/>
        </p:nvPicPr>
        <p:blipFill rotWithShape="1">
          <a:blip r:embed="rId4"/>
          <a:srcRect l="1587" t="23187" r="77273" b="71985"/>
          <a:stretch/>
        </p:blipFill>
        <p:spPr>
          <a:xfrm>
            <a:off x="4633843" y="2355272"/>
            <a:ext cx="7477373" cy="480291"/>
          </a:xfrm>
          <a:prstGeom prst="rect">
            <a:avLst/>
          </a:prstGeom>
        </p:spPr>
      </p:pic>
      <p:sp>
        <p:nvSpPr>
          <p:cNvPr id="10" name="TextBox 9">
            <a:extLst>
              <a:ext uri="{FF2B5EF4-FFF2-40B4-BE49-F238E27FC236}">
                <a16:creationId xmlns:a16="http://schemas.microsoft.com/office/drawing/2014/main" id="{45928A95-17F0-4B8C-9A1B-6CF33B55509B}"/>
              </a:ext>
            </a:extLst>
          </p:cNvPr>
          <p:cNvSpPr txBox="1"/>
          <p:nvPr/>
        </p:nvSpPr>
        <p:spPr>
          <a:xfrm>
            <a:off x="5560291" y="3500583"/>
            <a:ext cx="6100486" cy="3046988"/>
          </a:xfrm>
          <a:prstGeom prst="rect">
            <a:avLst/>
          </a:prstGeom>
          <a:noFill/>
        </p:spPr>
        <p:txBody>
          <a:bodyPr wrap="square" rtlCol="0">
            <a:spAutoFit/>
          </a:bodyPr>
          <a:lstStyle/>
          <a:p>
            <a:r>
              <a:rPr lang="en-US" sz="2400" dirty="0"/>
              <a:t>Extends a lattice model to include occasional long-distance connections</a:t>
            </a:r>
          </a:p>
          <a:p>
            <a:endParaRPr lang="en-US" sz="2400" dirty="0"/>
          </a:p>
          <a:p>
            <a:r>
              <a:rPr lang="en-US" sz="2400" dirty="0"/>
              <a:t>Often a good approximation for many real-world social networks</a:t>
            </a:r>
          </a:p>
          <a:p>
            <a:endParaRPr lang="en-US" sz="2400" dirty="0"/>
          </a:p>
          <a:p>
            <a:r>
              <a:rPr lang="en-US" sz="2400" dirty="0" err="1"/>
              <a:t>Characterised</a:t>
            </a:r>
            <a:r>
              <a:rPr lang="en-US" sz="2400" dirty="0"/>
              <a:t> by clustering of nodes but still with short routes across the network</a:t>
            </a:r>
            <a:endParaRPr lang="fr-FR" sz="2400" dirty="0"/>
          </a:p>
        </p:txBody>
      </p:sp>
    </p:spTree>
    <p:extLst>
      <p:ext uri="{BB962C8B-B14F-4D97-AF65-F5344CB8AC3E}">
        <p14:creationId xmlns:p14="http://schemas.microsoft.com/office/powerpoint/2010/main" val="3845507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3371645" cy="830997"/>
          </a:xfrm>
          <a:prstGeom prst="rect">
            <a:avLst/>
          </a:prstGeom>
          <a:noFill/>
        </p:spPr>
        <p:txBody>
          <a:bodyPr wrap="square" rtlCol="0">
            <a:spAutoFit/>
          </a:bodyPr>
          <a:lstStyle/>
          <a:p>
            <a:pPr algn="ctr"/>
            <a:r>
              <a:rPr lang="en-US" sz="2400" b="1" dirty="0"/>
              <a:t>Preferential attachment</a:t>
            </a:r>
          </a:p>
          <a:p>
            <a:pPr algn="ctr"/>
            <a:r>
              <a:rPr lang="en-US" sz="2400" i="1" dirty="0" err="1">
                <a:solidFill>
                  <a:schemeClr val="accent1">
                    <a:lumMod val="75000"/>
                  </a:schemeClr>
                </a:solidFill>
              </a:rPr>
              <a:t>Barabasi</a:t>
            </a:r>
            <a:r>
              <a:rPr lang="en-US" sz="2400" i="1" dirty="0">
                <a:solidFill>
                  <a:schemeClr val="accent1">
                    <a:lumMod val="75000"/>
                  </a:schemeClr>
                </a:solidFill>
              </a:rPr>
              <a:t>-Albert model</a:t>
            </a:r>
          </a:p>
        </p:txBody>
      </p:sp>
      <p:pic>
        <p:nvPicPr>
          <p:cNvPr id="8" name="Picture 7">
            <a:extLst>
              <a:ext uri="{FF2B5EF4-FFF2-40B4-BE49-F238E27FC236}">
                <a16:creationId xmlns:a16="http://schemas.microsoft.com/office/drawing/2014/main" id="{55B4F0C1-8E19-419F-93C8-DB57B87D9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394" y="2607963"/>
            <a:ext cx="3371645" cy="3425360"/>
          </a:xfrm>
          <a:prstGeom prst="rect">
            <a:avLst/>
          </a:prstGeom>
        </p:spPr>
      </p:pic>
      <p:pic>
        <p:nvPicPr>
          <p:cNvPr id="9" name="Picture 8">
            <a:extLst>
              <a:ext uri="{FF2B5EF4-FFF2-40B4-BE49-F238E27FC236}">
                <a16:creationId xmlns:a16="http://schemas.microsoft.com/office/drawing/2014/main" id="{DDABDC83-AEDF-4700-BD54-38325F29072F}"/>
              </a:ext>
            </a:extLst>
          </p:cNvPr>
          <p:cNvPicPr>
            <a:picLocks noChangeAspect="1"/>
          </p:cNvPicPr>
          <p:nvPr/>
        </p:nvPicPr>
        <p:blipFill rotWithShape="1">
          <a:blip r:embed="rId4"/>
          <a:srcRect l="1587" t="27923" r="77273" b="67249"/>
          <a:stretch/>
        </p:blipFill>
        <p:spPr>
          <a:xfrm>
            <a:off x="4633843" y="2373742"/>
            <a:ext cx="7477373" cy="480291"/>
          </a:xfrm>
          <a:prstGeom prst="rect">
            <a:avLst/>
          </a:prstGeom>
        </p:spPr>
      </p:pic>
      <p:sp>
        <p:nvSpPr>
          <p:cNvPr id="10" name="TextBox 9">
            <a:extLst>
              <a:ext uri="{FF2B5EF4-FFF2-40B4-BE49-F238E27FC236}">
                <a16:creationId xmlns:a16="http://schemas.microsoft.com/office/drawing/2014/main" id="{CFD5CF6B-F821-4FB4-B9D9-ADE2B86B2B11}"/>
              </a:ext>
            </a:extLst>
          </p:cNvPr>
          <p:cNvSpPr txBox="1"/>
          <p:nvPr/>
        </p:nvSpPr>
        <p:spPr>
          <a:xfrm>
            <a:off x="5560291" y="3158839"/>
            <a:ext cx="6100486" cy="3785652"/>
          </a:xfrm>
          <a:prstGeom prst="rect">
            <a:avLst/>
          </a:prstGeom>
          <a:noFill/>
        </p:spPr>
        <p:txBody>
          <a:bodyPr wrap="square" rtlCol="0">
            <a:spAutoFit/>
          </a:bodyPr>
          <a:lstStyle/>
          <a:p>
            <a:r>
              <a:rPr lang="en-US" sz="2400" dirty="0"/>
              <a:t>A model that allows individuals to vary in their “sociality” or “popularity”</a:t>
            </a:r>
          </a:p>
          <a:p>
            <a:endParaRPr lang="en-US" sz="2400" dirty="0"/>
          </a:p>
          <a:p>
            <a:r>
              <a:rPr lang="en-US" sz="2400" dirty="0"/>
              <a:t>Uses a mechanism called preferential attachment</a:t>
            </a:r>
          </a:p>
          <a:p>
            <a:endParaRPr lang="en-US" sz="2400" dirty="0"/>
          </a:p>
          <a:p>
            <a:r>
              <a:rPr lang="en-US" sz="2400" dirty="0"/>
              <a:t>Animal social networks often have these heterogeneous degree distributions</a:t>
            </a:r>
          </a:p>
          <a:p>
            <a:r>
              <a:rPr lang="en-US" sz="2400" dirty="0"/>
              <a:t>(but may not be </a:t>
            </a:r>
            <a:r>
              <a:rPr lang="en-US" sz="2400" b="1" i="1" dirty="0"/>
              <a:t>scale free</a:t>
            </a:r>
            <a:r>
              <a:rPr lang="en-US" sz="2400" dirty="0"/>
              <a:t>)</a:t>
            </a:r>
          </a:p>
          <a:p>
            <a:endParaRPr lang="en-US" sz="2400" dirty="0"/>
          </a:p>
        </p:txBody>
      </p:sp>
    </p:spTree>
    <p:extLst>
      <p:ext uri="{BB962C8B-B14F-4D97-AF65-F5344CB8AC3E}">
        <p14:creationId xmlns:p14="http://schemas.microsoft.com/office/powerpoint/2010/main" val="1065597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461665"/>
          </a:xfrm>
          <a:prstGeom prst="rect">
            <a:avLst/>
          </a:prstGeom>
          <a:noFill/>
        </p:spPr>
        <p:txBody>
          <a:bodyPr wrap="square" rtlCol="0">
            <a:spAutoFit/>
          </a:bodyPr>
          <a:lstStyle/>
          <a:p>
            <a:pPr algn="ctr"/>
            <a:r>
              <a:rPr lang="en-US" sz="2400" b="1" dirty="0"/>
              <a:t>Modular networks</a:t>
            </a:r>
          </a:p>
        </p:txBody>
      </p:sp>
      <p:pic>
        <p:nvPicPr>
          <p:cNvPr id="9" name="Picture 8">
            <a:extLst>
              <a:ext uri="{FF2B5EF4-FFF2-40B4-BE49-F238E27FC236}">
                <a16:creationId xmlns:a16="http://schemas.microsoft.com/office/drawing/2014/main" id="{BA70C0AB-9A94-4F6C-BEA5-8B389A4E0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519" y="2455986"/>
            <a:ext cx="4849463" cy="3935608"/>
          </a:xfrm>
          <a:prstGeom prst="rect">
            <a:avLst/>
          </a:prstGeom>
        </p:spPr>
      </p:pic>
      <p:pic>
        <p:nvPicPr>
          <p:cNvPr id="11" name="Picture 10">
            <a:extLst>
              <a:ext uri="{FF2B5EF4-FFF2-40B4-BE49-F238E27FC236}">
                <a16:creationId xmlns:a16="http://schemas.microsoft.com/office/drawing/2014/main" id="{18175B3F-D7C9-4380-BF59-887767DA966B}"/>
              </a:ext>
            </a:extLst>
          </p:cNvPr>
          <p:cNvPicPr>
            <a:picLocks noChangeAspect="1"/>
          </p:cNvPicPr>
          <p:nvPr/>
        </p:nvPicPr>
        <p:blipFill rotWithShape="1">
          <a:blip r:embed="rId4"/>
          <a:srcRect l="1587" t="32773" r="77273" b="61658"/>
          <a:stretch/>
        </p:blipFill>
        <p:spPr>
          <a:xfrm>
            <a:off x="4633843" y="2403613"/>
            <a:ext cx="7477373" cy="553998"/>
          </a:xfrm>
          <a:prstGeom prst="rect">
            <a:avLst/>
          </a:prstGeom>
        </p:spPr>
      </p:pic>
      <p:sp>
        <p:nvSpPr>
          <p:cNvPr id="13" name="TextBox 12">
            <a:extLst>
              <a:ext uri="{FF2B5EF4-FFF2-40B4-BE49-F238E27FC236}">
                <a16:creationId xmlns:a16="http://schemas.microsoft.com/office/drawing/2014/main" id="{3FCED4A1-382D-43FE-ADA8-4CC4141C4668}"/>
              </a:ext>
            </a:extLst>
          </p:cNvPr>
          <p:cNvSpPr txBox="1"/>
          <p:nvPr/>
        </p:nvSpPr>
        <p:spPr>
          <a:xfrm>
            <a:off x="5560291" y="3158839"/>
            <a:ext cx="6100486" cy="2308324"/>
          </a:xfrm>
          <a:prstGeom prst="rect">
            <a:avLst/>
          </a:prstGeom>
          <a:noFill/>
        </p:spPr>
        <p:txBody>
          <a:bodyPr wrap="square" rtlCol="0">
            <a:spAutoFit/>
          </a:bodyPr>
          <a:lstStyle/>
          <a:p>
            <a:r>
              <a:rPr lang="en-US" sz="2400" dirty="0"/>
              <a:t>An example of a model that can generate networks with group or (</a:t>
            </a:r>
            <a:r>
              <a:rPr lang="en-US" sz="2400" b="1" i="1" dirty="0"/>
              <a:t>community/modular</a:t>
            </a:r>
            <a:r>
              <a:rPr lang="en-US" sz="2400" dirty="0"/>
              <a:t>) structure</a:t>
            </a:r>
          </a:p>
          <a:p>
            <a:endParaRPr lang="en-US" sz="2400" dirty="0"/>
          </a:p>
          <a:p>
            <a:r>
              <a:rPr lang="en-US" sz="2400" dirty="0"/>
              <a:t>These types of modular network are common in some animal societies</a:t>
            </a:r>
          </a:p>
        </p:txBody>
      </p:sp>
    </p:spTree>
    <p:extLst>
      <p:ext uri="{BB962C8B-B14F-4D97-AF65-F5344CB8AC3E}">
        <p14:creationId xmlns:p14="http://schemas.microsoft.com/office/powerpoint/2010/main" val="224027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b="1" dirty="0"/>
              <a:t>TODAY – What is a network?</a:t>
            </a:r>
          </a:p>
          <a:p>
            <a:endParaRPr lang="en-US" sz="2400" dirty="0"/>
          </a:p>
          <a:p>
            <a:r>
              <a:rPr lang="en-US" sz="2400" dirty="0"/>
              <a:t>06/04/2023 - How do we describe network structures?</a:t>
            </a:r>
          </a:p>
          <a:p>
            <a:endParaRPr lang="en-US" sz="2400" dirty="0"/>
          </a:p>
          <a:p>
            <a:r>
              <a:rPr lang="en-US" sz="2400" dirty="0"/>
              <a:t>13/04/2023 -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3436183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9B1A682-F2A6-4516-9818-BCF75E6F12C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5"/>
            </a:pPr>
            <a:r>
              <a:rPr lang="en-US" sz="2400" b="1" dirty="0"/>
              <a:t>Generating networks in R</a:t>
            </a:r>
          </a:p>
          <a:p>
            <a:endParaRPr lang="en-US" sz="2400" b="1" i="1" dirty="0"/>
          </a:p>
        </p:txBody>
      </p:sp>
      <p:sp>
        <p:nvSpPr>
          <p:cNvPr id="5" name="TextBox 4">
            <a:extLst>
              <a:ext uri="{FF2B5EF4-FFF2-40B4-BE49-F238E27FC236}">
                <a16:creationId xmlns:a16="http://schemas.microsoft.com/office/drawing/2014/main" id="{4DA08F34-F8AB-928A-22D4-4B37C31C5478}"/>
              </a:ext>
            </a:extLst>
          </p:cNvPr>
          <p:cNvSpPr txBox="1"/>
          <p:nvPr/>
        </p:nvSpPr>
        <p:spPr>
          <a:xfrm>
            <a:off x="442948" y="1356800"/>
            <a:ext cx="11449134" cy="1323439"/>
          </a:xfrm>
          <a:prstGeom prst="rect">
            <a:avLst/>
          </a:prstGeom>
          <a:noFill/>
        </p:spPr>
        <p:txBody>
          <a:bodyPr wrap="square" rtlCol="0">
            <a:spAutoFit/>
          </a:bodyPr>
          <a:lstStyle/>
          <a:p>
            <a:r>
              <a:rPr lang="en-US" sz="2000" dirty="0"/>
              <a:t>A full list of </a:t>
            </a:r>
            <a:r>
              <a:rPr lang="en-US" sz="2000" dirty="0" err="1"/>
              <a:t>igraph</a:t>
            </a:r>
            <a:r>
              <a:rPr lang="en-US" sz="2000" dirty="0"/>
              <a:t> functions is here:</a:t>
            </a:r>
            <a:br>
              <a:rPr lang="en-US" sz="2000" dirty="0"/>
            </a:br>
            <a:r>
              <a:rPr lang="en-US" sz="2000" dirty="0">
                <a:hlinkClick r:id="rId3"/>
              </a:rPr>
              <a:t>https://igraph.org/r/html/latest/</a:t>
            </a:r>
            <a:endParaRPr lang="en-US" sz="2000" dirty="0"/>
          </a:p>
          <a:p>
            <a:endParaRPr lang="en-US" sz="2000" dirty="0"/>
          </a:p>
          <a:p>
            <a:r>
              <a:rPr lang="en-US" sz="2000" dirty="0"/>
              <a:t>You can find a lot of functions to generate simple networks by searching “</a:t>
            </a:r>
            <a:r>
              <a:rPr lang="en-US" sz="2000" i="1" dirty="0">
                <a:highlight>
                  <a:srgbClr val="C0C0C0"/>
                </a:highlight>
              </a:rPr>
              <a:t>game</a:t>
            </a:r>
            <a:r>
              <a:rPr lang="en-US" sz="2000" dirty="0"/>
              <a:t>” in this list</a:t>
            </a:r>
          </a:p>
        </p:txBody>
      </p:sp>
    </p:spTree>
    <p:extLst>
      <p:ext uri="{BB962C8B-B14F-4D97-AF65-F5344CB8AC3E}">
        <p14:creationId xmlns:p14="http://schemas.microsoft.com/office/powerpoint/2010/main" val="3667733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9B1A682-F2A6-4516-9818-BCF75E6F12C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5"/>
            </a:pPr>
            <a:r>
              <a:rPr lang="en-US" sz="2400" b="1" dirty="0"/>
              <a:t>Generating networks in R</a:t>
            </a:r>
          </a:p>
          <a:p>
            <a:endParaRPr lang="en-US" sz="2400" b="1" i="1" dirty="0"/>
          </a:p>
        </p:txBody>
      </p:sp>
      <p:sp>
        <p:nvSpPr>
          <p:cNvPr id="7" name="TextBox 6">
            <a:extLst>
              <a:ext uri="{FF2B5EF4-FFF2-40B4-BE49-F238E27FC236}">
                <a16:creationId xmlns:a16="http://schemas.microsoft.com/office/drawing/2014/main" id="{D78D450F-7750-4E89-A389-8B80C1526508}"/>
              </a:ext>
            </a:extLst>
          </p:cNvPr>
          <p:cNvSpPr txBox="1"/>
          <p:nvPr/>
        </p:nvSpPr>
        <p:spPr>
          <a:xfrm>
            <a:off x="442948" y="1356800"/>
            <a:ext cx="11449134" cy="1323439"/>
          </a:xfrm>
          <a:prstGeom prst="rect">
            <a:avLst/>
          </a:prstGeom>
          <a:noFill/>
        </p:spPr>
        <p:txBody>
          <a:bodyPr wrap="square" rtlCol="0">
            <a:spAutoFit/>
          </a:bodyPr>
          <a:lstStyle/>
          <a:p>
            <a:r>
              <a:rPr lang="en-US" sz="2000" dirty="0"/>
              <a:t>A full list of </a:t>
            </a:r>
            <a:r>
              <a:rPr lang="en-US" sz="2000" dirty="0" err="1"/>
              <a:t>igraph</a:t>
            </a:r>
            <a:r>
              <a:rPr lang="en-US" sz="2000" dirty="0"/>
              <a:t> functions is here:</a:t>
            </a:r>
            <a:br>
              <a:rPr lang="en-US" sz="2000" dirty="0"/>
            </a:br>
            <a:r>
              <a:rPr lang="en-US" sz="2000" dirty="0">
                <a:hlinkClick r:id="rId3"/>
              </a:rPr>
              <a:t>https://igraph.org/r/html/latest/</a:t>
            </a:r>
            <a:endParaRPr lang="en-US" sz="2000" dirty="0"/>
          </a:p>
          <a:p>
            <a:endParaRPr lang="en-US" sz="2000" dirty="0"/>
          </a:p>
          <a:p>
            <a:r>
              <a:rPr lang="en-US" sz="2000" dirty="0"/>
              <a:t>You can find a lot of functions to generate simple networks by searching “</a:t>
            </a:r>
            <a:r>
              <a:rPr lang="en-US" sz="2000" i="1" dirty="0">
                <a:highlight>
                  <a:srgbClr val="C0C0C0"/>
                </a:highlight>
              </a:rPr>
              <a:t>game</a:t>
            </a:r>
            <a:r>
              <a:rPr lang="en-US" sz="2000" dirty="0"/>
              <a:t>” in this list</a:t>
            </a:r>
          </a:p>
        </p:txBody>
      </p:sp>
      <p:sp>
        <p:nvSpPr>
          <p:cNvPr id="5" name="TextBox 4">
            <a:extLst>
              <a:ext uri="{FF2B5EF4-FFF2-40B4-BE49-F238E27FC236}">
                <a16:creationId xmlns:a16="http://schemas.microsoft.com/office/drawing/2014/main" id="{C5CC2710-AB5D-A223-F753-7862B05D0318}"/>
              </a:ext>
            </a:extLst>
          </p:cNvPr>
          <p:cNvSpPr txBox="1"/>
          <p:nvPr/>
        </p:nvSpPr>
        <p:spPr>
          <a:xfrm>
            <a:off x="1510344" y="2801266"/>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1 and work through the section SESSION 1: PART 4 </a:t>
            </a:r>
          </a:p>
        </p:txBody>
      </p:sp>
      <p:sp>
        <p:nvSpPr>
          <p:cNvPr id="6" name="TextBox 5">
            <a:extLst>
              <a:ext uri="{FF2B5EF4-FFF2-40B4-BE49-F238E27FC236}">
                <a16:creationId xmlns:a16="http://schemas.microsoft.com/office/drawing/2014/main" id="{0E30AED2-1E31-117F-76EC-DBB129C01AB5}"/>
              </a:ext>
            </a:extLst>
          </p:cNvPr>
          <p:cNvSpPr txBox="1"/>
          <p:nvPr/>
        </p:nvSpPr>
        <p:spPr>
          <a:xfrm>
            <a:off x="1510344" y="3958276"/>
            <a:ext cx="8851554" cy="2585323"/>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2. In groups find models and simulate networks for:</a:t>
            </a:r>
          </a:p>
          <a:p>
            <a:pPr marL="457200" indent="-457200" algn="ctr">
              <a:buAutoNum type="alphaLcParenR"/>
            </a:pPr>
            <a:r>
              <a:rPr lang="en-US" sz="2200" dirty="0">
                <a:solidFill>
                  <a:srgbClr val="002060"/>
                </a:solidFill>
              </a:rPr>
              <a:t>A species with stable social groups that never mix</a:t>
            </a:r>
          </a:p>
          <a:p>
            <a:pPr marL="457200" indent="-457200" algn="ctr">
              <a:buAutoNum type="alphaLcParenR"/>
            </a:pPr>
            <a:r>
              <a:rPr lang="en-US" sz="2200" dirty="0">
                <a:solidFill>
                  <a:srgbClr val="002060"/>
                </a:solidFill>
              </a:rPr>
              <a:t>A territorial species with occasional long-distance dispersal</a:t>
            </a:r>
          </a:p>
          <a:p>
            <a:pPr marL="457200" indent="-457200" algn="ctr">
              <a:buAutoNum type="alphaLcParenR"/>
            </a:pPr>
            <a:r>
              <a:rPr lang="en-US" sz="2200" dirty="0">
                <a:solidFill>
                  <a:srgbClr val="002060"/>
                </a:solidFill>
              </a:rPr>
              <a:t>A species with fission-fusion social groups that separate and come back together</a:t>
            </a:r>
          </a:p>
          <a:p>
            <a:pPr marL="457200" indent="-457200" algn="ctr">
              <a:buAutoNum type="alphaLcParenR"/>
            </a:pPr>
            <a:r>
              <a:rPr lang="en-US" sz="2200" dirty="0">
                <a:solidFill>
                  <a:srgbClr val="002060"/>
                </a:solidFill>
              </a:rPr>
              <a:t>A species with social groups with some individuals much more connected than others</a:t>
            </a:r>
          </a:p>
        </p:txBody>
      </p:sp>
    </p:spTree>
    <p:extLst>
      <p:ext uri="{BB962C8B-B14F-4D97-AF65-F5344CB8AC3E}">
        <p14:creationId xmlns:p14="http://schemas.microsoft.com/office/powerpoint/2010/main" val="3585736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2400657"/>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p:txBody>
      </p:sp>
    </p:spTree>
    <p:extLst>
      <p:ext uri="{BB962C8B-B14F-4D97-AF65-F5344CB8AC3E}">
        <p14:creationId xmlns:p14="http://schemas.microsoft.com/office/powerpoint/2010/main" val="378806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4154984"/>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a:p>
            <a:r>
              <a:rPr lang="en-US" sz="1600" dirty="0"/>
              <a:t>We will start with types of </a:t>
            </a:r>
            <a:r>
              <a:rPr lang="en-US" sz="1600" b="1" i="1" dirty="0"/>
              <a:t>static representation </a:t>
            </a:r>
            <a:r>
              <a:rPr lang="en-US" sz="1600" dirty="0"/>
              <a:t>that ignore how interactions might change over time to account for:</a:t>
            </a:r>
            <a:endParaRPr lang="en-US" sz="1600" b="1" dirty="0"/>
          </a:p>
          <a:p>
            <a:pPr marL="285750" indent="-285750">
              <a:buFont typeface="Arial" panose="020B0604020202020204" pitchFamily="34" charset="0"/>
              <a:buChar char="•"/>
            </a:pPr>
            <a:r>
              <a:rPr lang="en-US" sz="1600" dirty="0"/>
              <a:t>The frequency and duration of interactions (</a:t>
            </a:r>
            <a:r>
              <a:rPr lang="en-US" sz="1600" b="1" dirty="0"/>
              <a:t>weighted networks </a:t>
            </a:r>
            <a:r>
              <a:rPr lang="en-US" sz="1600" dirty="0"/>
              <a:t>and </a:t>
            </a:r>
            <a:r>
              <a:rPr lang="en-US" sz="1600" b="1" dirty="0"/>
              <a:t>multigraphs</a:t>
            </a:r>
            <a:r>
              <a:rPr lang="en-US" sz="1600" dirty="0"/>
              <a:t>)</a:t>
            </a:r>
          </a:p>
          <a:p>
            <a:pPr marL="285750" indent="-285750">
              <a:buFont typeface="Arial" panose="020B0604020202020204" pitchFamily="34" charset="0"/>
              <a:buChar char="•"/>
            </a:pPr>
            <a:r>
              <a:rPr lang="en-US" sz="1600" dirty="0"/>
              <a:t>Who interacted with whom (</a:t>
            </a:r>
            <a:r>
              <a:rPr lang="en-US" sz="1600" b="1" dirty="0"/>
              <a:t>directed networks </a:t>
            </a:r>
            <a:r>
              <a:rPr lang="en-US" sz="1600" dirty="0"/>
              <a:t>and </a:t>
            </a:r>
            <a:r>
              <a:rPr lang="en-US" sz="1600" b="1" dirty="0"/>
              <a:t>ego networks</a:t>
            </a:r>
            <a:r>
              <a:rPr lang="en-US" sz="1600" dirty="0"/>
              <a:t>)</a:t>
            </a:r>
          </a:p>
          <a:p>
            <a:pPr marL="285750" indent="-285750">
              <a:buFont typeface="Arial" panose="020B0604020202020204" pitchFamily="34" charset="0"/>
              <a:buChar char="•"/>
            </a:pPr>
            <a:r>
              <a:rPr lang="en-US" sz="1600" dirty="0"/>
              <a:t>Different types of </a:t>
            </a:r>
            <a:r>
              <a:rPr lang="en-US" sz="1600" dirty="0" err="1"/>
              <a:t>behaviour</a:t>
            </a:r>
            <a:r>
              <a:rPr lang="en-US" sz="1600" dirty="0"/>
              <a:t> (</a:t>
            </a:r>
            <a:r>
              <a:rPr lang="en-US" sz="1600" b="1" dirty="0"/>
              <a:t>multilayer networks</a:t>
            </a:r>
            <a:r>
              <a:rPr lang="en-US" sz="1600" dirty="0"/>
              <a:t>)</a:t>
            </a:r>
          </a:p>
          <a:p>
            <a:pPr marL="285750" indent="-285750">
              <a:buFont typeface="Arial" panose="020B0604020202020204" pitchFamily="34" charset="0"/>
              <a:buChar char="•"/>
            </a:pPr>
            <a:r>
              <a:rPr lang="en-US" sz="1600" dirty="0"/>
              <a:t>Indirect interactions (</a:t>
            </a:r>
            <a:r>
              <a:rPr lang="en-US" sz="1600" b="1" dirty="0"/>
              <a:t>bipartite networks</a:t>
            </a:r>
            <a:r>
              <a:rPr lang="en-US" sz="1600" dirty="0"/>
              <a:t>)</a:t>
            </a:r>
          </a:p>
          <a:p>
            <a:pPr marL="285750" indent="-285750">
              <a:buFont typeface="Arial" panose="020B0604020202020204" pitchFamily="34" charset="0"/>
              <a:buChar char="•"/>
            </a:pPr>
            <a:r>
              <a:rPr lang="en-US" sz="1600" dirty="0"/>
              <a:t>Group interactions (</a:t>
            </a:r>
            <a:r>
              <a:rPr lang="en-US" sz="1600" b="1" dirty="0"/>
              <a:t>higher-order networks</a:t>
            </a:r>
            <a:r>
              <a:rPr lang="en-US" sz="1600"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25915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4708981"/>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a:p>
            <a:r>
              <a:rPr lang="en-US" sz="1600" dirty="0"/>
              <a:t>We will start with types of </a:t>
            </a:r>
            <a:r>
              <a:rPr lang="en-US" sz="1600" b="1" i="1" dirty="0"/>
              <a:t>static representation </a:t>
            </a:r>
            <a:r>
              <a:rPr lang="en-US" sz="1600" dirty="0"/>
              <a:t>that ignore how interactions might change over time to account for:</a:t>
            </a:r>
            <a:endParaRPr lang="en-US" sz="1600" b="1" dirty="0"/>
          </a:p>
          <a:p>
            <a:pPr marL="285750" indent="-285750">
              <a:buFont typeface="Arial" panose="020B0604020202020204" pitchFamily="34" charset="0"/>
              <a:buChar char="•"/>
            </a:pPr>
            <a:r>
              <a:rPr lang="en-US" sz="1600" dirty="0"/>
              <a:t>The frequency and duration of interactions (</a:t>
            </a:r>
            <a:r>
              <a:rPr lang="en-US" sz="1600" b="1" dirty="0"/>
              <a:t>weighted networks </a:t>
            </a:r>
            <a:r>
              <a:rPr lang="en-US" sz="1600" dirty="0"/>
              <a:t>and </a:t>
            </a:r>
            <a:r>
              <a:rPr lang="en-US" sz="1600" b="1" dirty="0"/>
              <a:t>multigraphs</a:t>
            </a:r>
            <a:r>
              <a:rPr lang="en-US" sz="1600" dirty="0"/>
              <a:t>)</a:t>
            </a:r>
          </a:p>
          <a:p>
            <a:pPr marL="285750" indent="-285750">
              <a:buFont typeface="Arial" panose="020B0604020202020204" pitchFamily="34" charset="0"/>
              <a:buChar char="•"/>
            </a:pPr>
            <a:r>
              <a:rPr lang="en-US" sz="1600" dirty="0"/>
              <a:t>Who interacted with whom (</a:t>
            </a:r>
            <a:r>
              <a:rPr lang="en-US" sz="1600" b="1" dirty="0"/>
              <a:t>directed networks </a:t>
            </a:r>
            <a:r>
              <a:rPr lang="en-US" sz="1600" dirty="0"/>
              <a:t>and </a:t>
            </a:r>
            <a:r>
              <a:rPr lang="en-US" sz="1600" b="1" dirty="0"/>
              <a:t>ego networks</a:t>
            </a:r>
            <a:r>
              <a:rPr lang="en-US" sz="1600" dirty="0"/>
              <a:t>)</a:t>
            </a:r>
          </a:p>
          <a:p>
            <a:pPr marL="285750" indent="-285750">
              <a:buFont typeface="Arial" panose="020B0604020202020204" pitchFamily="34" charset="0"/>
              <a:buChar char="•"/>
            </a:pPr>
            <a:r>
              <a:rPr lang="en-US" sz="1600" dirty="0"/>
              <a:t>Different types of </a:t>
            </a:r>
            <a:r>
              <a:rPr lang="en-US" sz="1600" dirty="0" err="1"/>
              <a:t>behaviour</a:t>
            </a:r>
            <a:r>
              <a:rPr lang="en-US" sz="1600" dirty="0"/>
              <a:t> (</a:t>
            </a:r>
            <a:r>
              <a:rPr lang="en-US" sz="1600" b="1" dirty="0"/>
              <a:t>multilayer networks</a:t>
            </a:r>
            <a:r>
              <a:rPr lang="en-US" sz="1600" dirty="0"/>
              <a:t>)</a:t>
            </a:r>
          </a:p>
          <a:p>
            <a:pPr marL="285750" indent="-285750">
              <a:buFont typeface="Arial" panose="020B0604020202020204" pitchFamily="34" charset="0"/>
              <a:buChar char="•"/>
            </a:pPr>
            <a:r>
              <a:rPr lang="en-US" sz="1600" dirty="0"/>
              <a:t>Indirect interactions (</a:t>
            </a:r>
            <a:r>
              <a:rPr lang="en-US" sz="1600" b="1" dirty="0"/>
              <a:t>bipartite networks</a:t>
            </a:r>
            <a:r>
              <a:rPr lang="en-US" sz="1600" dirty="0"/>
              <a:t>)</a:t>
            </a:r>
          </a:p>
          <a:p>
            <a:pPr marL="285750" indent="-285750">
              <a:buFont typeface="Arial" panose="020B0604020202020204" pitchFamily="34" charset="0"/>
              <a:buChar char="•"/>
            </a:pPr>
            <a:r>
              <a:rPr lang="en-US" sz="1600" dirty="0"/>
              <a:t>Group interactions (</a:t>
            </a:r>
            <a:r>
              <a:rPr lang="en-US" sz="1600" b="1" dirty="0"/>
              <a:t>higher-order networks</a:t>
            </a:r>
            <a:r>
              <a:rPr lang="en-US" sz="1600" dirty="0"/>
              <a:t>)</a:t>
            </a:r>
          </a:p>
          <a:p>
            <a:pPr marL="285750" indent="-285750">
              <a:buFont typeface="Arial" panose="020B0604020202020204" pitchFamily="34" charset="0"/>
              <a:buChar char="•"/>
            </a:pPr>
            <a:endParaRPr lang="en-US" dirty="0"/>
          </a:p>
          <a:p>
            <a:r>
              <a:rPr lang="en-US" dirty="0"/>
              <a:t>We will then finish by thinking about </a:t>
            </a:r>
            <a:r>
              <a:rPr lang="en-US" b="1" i="1" dirty="0"/>
              <a:t>dynamic representations </a:t>
            </a:r>
            <a:r>
              <a:rPr lang="en-US" dirty="0"/>
              <a:t>that include information about temporal changes to interaction patterns</a:t>
            </a:r>
            <a:endParaRPr lang="en-US" b="1" i="1" dirty="0"/>
          </a:p>
        </p:txBody>
      </p:sp>
    </p:spTree>
    <p:extLst>
      <p:ext uri="{BB962C8B-B14F-4D97-AF65-F5344CB8AC3E}">
        <p14:creationId xmlns:p14="http://schemas.microsoft.com/office/powerpoint/2010/main" val="3342185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1015663"/>
          </a:xfrm>
          <a:prstGeom prst="rect">
            <a:avLst/>
          </a:prstGeom>
          <a:noFill/>
        </p:spPr>
        <p:txBody>
          <a:bodyPr wrap="square" rtlCol="0">
            <a:spAutoFit/>
          </a:bodyPr>
          <a:lstStyle/>
          <a:p>
            <a:r>
              <a:rPr lang="en-US" sz="2000" b="1" i="1" dirty="0">
                <a:solidFill>
                  <a:schemeClr val="accent4">
                    <a:lumMod val="75000"/>
                  </a:schemeClr>
                </a:solidFill>
              </a:rPr>
              <a:t>Weighted networks</a:t>
            </a:r>
            <a:r>
              <a:rPr lang="en-US" sz="2000" dirty="0"/>
              <a:t> are commonly used to study animal social networks</a:t>
            </a:r>
          </a:p>
          <a:p>
            <a:endParaRPr lang="en-US" sz="2000" dirty="0"/>
          </a:p>
          <a:p>
            <a:r>
              <a:rPr lang="en-US" sz="2000" dirty="0"/>
              <a:t>Also provide information on the strength of social connections</a:t>
            </a:r>
          </a:p>
        </p:txBody>
      </p:sp>
      <p:grpSp>
        <p:nvGrpSpPr>
          <p:cNvPr id="33" name="Group 32">
            <a:extLst>
              <a:ext uri="{FF2B5EF4-FFF2-40B4-BE49-F238E27FC236}">
                <a16:creationId xmlns:a16="http://schemas.microsoft.com/office/drawing/2014/main" id="{BF92B285-59A5-9F9B-A953-AE4A82BE0ABB}"/>
              </a:ext>
            </a:extLst>
          </p:cNvPr>
          <p:cNvGrpSpPr/>
          <p:nvPr/>
        </p:nvGrpSpPr>
        <p:grpSpPr>
          <a:xfrm>
            <a:off x="1208193" y="3182464"/>
            <a:ext cx="1869945" cy="3125033"/>
            <a:chOff x="9236782" y="2185295"/>
            <a:chExt cx="1869945" cy="3125033"/>
          </a:xfrm>
        </p:grpSpPr>
        <p:cxnSp>
          <p:nvCxnSpPr>
            <p:cNvPr id="7" name="Straight Connector 6">
              <a:extLst>
                <a:ext uri="{FF2B5EF4-FFF2-40B4-BE49-F238E27FC236}">
                  <a16:creationId xmlns:a16="http://schemas.microsoft.com/office/drawing/2014/main" id="{FE512A5C-126D-DEC1-0AE7-D11C4F9CF587}"/>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CBF079-3F5B-7CAF-C4C4-445632CEC6E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B52F2F-8606-9CEE-A13C-B3C424C4B0F0}"/>
                </a:ext>
              </a:extLst>
            </p:cNvPr>
            <p:cNvCxnSpPr>
              <a:cxnSpLocks/>
            </p:cNvCxnSpPr>
            <p:nvPr/>
          </p:nvCxnSpPr>
          <p:spPr>
            <a:xfrm flipH="1" flipV="1">
              <a:off x="9886533" y="2366705"/>
              <a:ext cx="747976" cy="10297"/>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4DCFC8-0646-7E19-F033-03334CB585B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A5F025-E1E8-EF3C-9318-F48A75AC558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71F317AA-71BB-A7FE-2FE3-838C37BF5BB2}"/>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0DB8A8AD-0F3A-5A2F-CE6E-FEFD2524B906}"/>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75AF379A-C942-3965-44BE-DA5539926840}"/>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E0D58D5-FCEB-4D00-6A49-9793DF94CC92}"/>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D2E1EE5-94DB-CB78-6CB7-EC44806386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8604E401-FF6F-6744-A62F-C6CB5547E844}"/>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DF31A2C5-CA5B-C22C-FEAC-1B7B475412E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1C2AF13-4D1E-362B-02AC-DCBFA4F9335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C217C4-BE26-F4BC-E4BC-83AC8BC11C35}"/>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99696F-D1DB-61EE-D62F-C6360AD669A9}"/>
                </a:ext>
              </a:extLst>
            </p:cNvPr>
            <p:cNvCxnSpPr>
              <a:cxnSpLocks/>
            </p:cNvCxnSpPr>
            <p:nvPr/>
          </p:nvCxnSpPr>
          <p:spPr>
            <a:xfrm>
              <a:off x="9940768" y="3771756"/>
              <a:ext cx="17707" cy="5851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72167D-4012-2012-182B-4716713BE98D}"/>
                </a:ext>
              </a:extLst>
            </p:cNvPr>
            <p:cNvCxnSpPr>
              <a:cxnSpLocks/>
            </p:cNvCxnSpPr>
            <p:nvPr/>
          </p:nvCxnSpPr>
          <p:spPr>
            <a:xfrm>
              <a:off x="9958475" y="3748551"/>
              <a:ext cx="592540" cy="2553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03456E8-D9D3-12A0-B2FF-8A7E11C239FA}"/>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589508-3ED0-427C-6A10-51203369CC6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0E0948-F1C7-4112-D163-4AE88755B6E3}"/>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6" name="TextBox 25">
              <a:extLst>
                <a:ext uri="{FF2B5EF4-FFF2-40B4-BE49-F238E27FC236}">
                  <a16:creationId xmlns:a16="http://schemas.microsoft.com/office/drawing/2014/main" id="{2C2939AA-894F-36B8-629F-D9DE1E153863}"/>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6D3AB20A-5324-A4BA-42EE-30C8D2EF260F}"/>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AC9C212-0192-130A-B9EA-B7698E300CB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30DC0F20-AB92-E37A-8117-8D89A2A19BEC}"/>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F061DC1A-42D3-A458-C9D2-D8045127B82A}"/>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5801DD49-1A1B-4CB5-11B9-391C36E82C14}"/>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F7405E5F-8D49-114A-0E37-9DD08F797BDE}"/>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C705F137-B400-BE04-8846-7B34CF381E01}"/>
              </a:ext>
            </a:extLst>
          </p:cNvPr>
          <p:cNvGraphicFramePr>
            <a:graphicFrameLocks noGrp="1"/>
          </p:cNvGraphicFramePr>
          <p:nvPr>
            <p:extLst>
              <p:ext uri="{D42A27DB-BD31-4B8C-83A1-F6EECF244321}">
                <p14:modId xmlns:p14="http://schemas.microsoft.com/office/powerpoint/2010/main" val="3955678776"/>
              </p:ext>
            </p:extLst>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4F7A414E-C1DE-2C1E-F43F-0E9BC5247B18}"/>
              </a:ext>
            </a:extLst>
          </p:cNvPr>
          <p:cNvGraphicFramePr>
            <a:graphicFrameLocks noGrp="1"/>
          </p:cNvGraphicFramePr>
          <p:nvPr>
            <p:extLst>
              <p:ext uri="{D42A27DB-BD31-4B8C-83A1-F6EECF244321}">
                <p14:modId xmlns:p14="http://schemas.microsoft.com/office/powerpoint/2010/main" val="2007862889"/>
              </p:ext>
            </p:extLst>
          </p:nvPr>
        </p:nvGraphicFramePr>
        <p:xfrm>
          <a:off x="9058468" y="2240705"/>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8BE6E6E8-6428-7C87-2CF1-DD05A64A0A93}"/>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FD9031FE-E584-6052-DD34-9DCF67670049}"/>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E43D540D-887B-7140-1D8D-C8AE81525FFA}"/>
              </a:ext>
            </a:extLst>
          </p:cNvPr>
          <p:cNvSpPr/>
          <p:nvPr/>
        </p:nvSpPr>
        <p:spPr>
          <a:xfrm>
            <a:off x="9080067" y="2594314"/>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667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707886"/>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p:txBody>
      </p:sp>
    </p:spTree>
    <p:extLst>
      <p:ext uri="{BB962C8B-B14F-4D97-AF65-F5344CB8AC3E}">
        <p14:creationId xmlns:p14="http://schemas.microsoft.com/office/powerpoint/2010/main" val="4240045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1464953"/>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1464953"/>
              </a:xfrm>
              <a:prstGeom prst="rect">
                <a:avLst/>
              </a:prstGeom>
              <a:blipFill>
                <a:blip r:embed="rId3"/>
                <a:stretch>
                  <a:fillRect l="-586" t="-2917"/>
                </a:stretch>
              </a:blipFill>
            </p:spPr>
            <p:txBody>
              <a:bodyPr/>
              <a:lstStyle/>
              <a:p>
                <a:r>
                  <a:rPr lang="en-CA">
                    <a:noFill/>
                  </a:rPr>
                  <a:t> </a:t>
                </a:r>
              </a:p>
            </p:txBody>
          </p:sp>
        </mc:Fallback>
      </mc:AlternateContent>
    </p:spTree>
    <p:extLst>
      <p:ext uri="{BB962C8B-B14F-4D97-AF65-F5344CB8AC3E}">
        <p14:creationId xmlns:p14="http://schemas.microsoft.com/office/powerpoint/2010/main" val="1398552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E334549-1AAC-949D-B9D2-2E4C70641AF2}"/>
              </a:ext>
            </a:extLst>
          </p:cNvPr>
          <p:cNvSpPr/>
          <p:nvPr/>
        </p:nvSpPr>
        <p:spPr>
          <a:xfrm>
            <a:off x="2425234" y="4595811"/>
            <a:ext cx="254736" cy="19973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E53B2AC-765C-1F29-2D4E-61A922F5E821}"/>
              </a:ext>
            </a:extLst>
          </p:cNvPr>
          <p:cNvSpPr/>
          <p:nvPr/>
        </p:nvSpPr>
        <p:spPr>
          <a:xfrm>
            <a:off x="2752734" y="4319580"/>
            <a:ext cx="214313" cy="1997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336CD885-3982-865C-DAD3-F9D60A37CB87}"/>
              </a:ext>
            </a:extLst>
          </p:cNvPr>
          <p:cNvSpPr/>
          <p:nvPr/>
        </p:nvSpPr>
        <p:spPr>
          <a:xfrm>
            <a:off x="2162175" y="4595812"/>
            <a:ext cx="214313" cy="1997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p:sp>
        <p:nvSpPr>
          <p:cNvPr id="40" name="TextBox 39">
            <a:extLst>
              <a:ext uri="{FF2B5EF4-FFF2-40B4-BE49-F238E27FC236}">
                <a16:creationId xmlns:a16="http://schemas.microsoft.com/office/drawing/2014/main" id="{3EF41B58-89F1-D547-D307-5FF57DBE0968}"/>
              </a:ext>
            </a:extLst>
          </p:cNvPr>
          <p:cNvSpPr txBox="1"/>
          <p:nvPr/>
        </p:nvSpPr>
        <p:spPr>
          <a:xfrm>
            <a:off x="7173636" y="4008714"/>
            <a:ext cx="4718446" cy="646331"/>
          </a:xfrm>
          <a:prstGeom prst="rect">
            <a:avLst/>
          </a:prstGeom>
          <a:solidFill>
            <a:schemeClr val="accent1">
              <a:lumMod val="40000"/>
              <a:lumOff val="60000"/>
            </a:schemeClr>
          </a:solidFill>
        </p:spPr>
        <p:txBody>
          <a:bodyPr wrap="square">
            <a:spAutoFit/>
          </a:bodyPr>
          <a:lstStyle/>
          <a:p>
            <a:r>
              <a:rPr lang="en-CA" b="1" dirty="0"/>
              <a:t>Lots of variations which are described here: </a:t>
            </a:r>
            <a:r>
              <a:rPr lang="en-CA" b="1" dirty="0">
                <a:hlinkClick r:id="rId3"/>
              </a:rPr>
              <a:t>https://doi.org/10.1016/j.anbehav.2017.08.029</a:t>
            </a:r>
            <a:r>
              <a:rPr lang="en-CA" b="1" dirty="0"/>
              <a:t> </a:t>
            </a:r>
          </a:p>
        </p:txBody>
      </p:sp>
      <p:sp>
        <p:nvSpPr>
          <p:cNvPr id="7" name="TextBox 6">
            <a:extLst>
              <a:ext uri="{FF2B5EF4-FFF2-40B4-BE49-F238E27FC236}">
                <a16:creationId xmlns:a16="http://schemas.microsoft.com/office/drawing/2014/main" id="{7547A47F-F0AE-FC96-2056-158A7DE4B985}"/>
              </a:ext>
            </a:extLst>
          </p:cNvPr>
          <p:cNvSpPr txBox="1"/>
          <p:nvPr/>
        </p:nvSpPr>
        <p:spPr>
          <a:xfrm>
            <a:off x="152430" y="5152705"/>
            <a:ext cx="1585877" cy="738664"/>
          </a:xfrm>
          <a:prstGeom prst="rect">
            <a:avLst/>
          </a:prstGeom>
          <a:solidFill>
            <a:schemeClr val="accent6">
              <a:lumMod val="40000"/>
              <a:lumOff val="60000"/>
            </a:schemeClr>
          </a:solidFill>
        </p:spPr>
        <p:txBody>
          <a:bodyPr wrap="square" rtlCol="0">
            <a:spAutoFit/>
          </a:bodyPr>
          <a:lstStyle/>
          <a:p>
            <a:r>
              <a:rPr lang="en-US" sz="1400" b="1" dirty="0"/>
              <a:t>Number of times A and B observed together</a:t>
            </a:r>
            <a:endParaRPr lang="en-CA" sz="1400" b="1" dirty="0"/>
          </a:p>
        </p:txBody>
      </p:sp>
      <p:sp>
        <p:nvSpPr>
          <p:cNvPr id="8" name="TextBox 7">
            <a:extLst>
              <a:ext uri="{FF2B5EF4-FFF2-40B4-BE49-F238E27FC236}">
                <a16:creationId xmlns:a16="http://schemas.microsoft.com/office/drawing/2014/main" id="{229EB7E9-18B9-782B-E97F-5AA358458D79}"/>
              </a:ext>
            </a:extLst>
          </p:cNvPr>
          <p:cNvSpPr txBox="1"/>
          <p:nvPr/>
        </p:nvSpPr>
        <p:spPr>
          <a:xfrm>
            <a:off x="1819306" y="5152705"/>
            <a:ext cx="1062002" cy="738664"/>
          </a:xfrm>
          <a:prstGeom prst="rect">
            <a:avLst/>
          </a:prstGeom>
          <a:solidFill>
            <a:schemeClr val="accent4">
              <a:lumMod val="40000"/>
              <a:lumOff val="60000"/>
            </a:schemeClr>
          </a:solidFill>
        </p:spPr>
        <p:txBody>
          <a:bodyPr wrap="square" rtlCol="0">
            <a:spAutoFit/>
          </a:bodyPr>
          <a:lstStyle/>
          <a:p>
            <a:r>
              <a:rPr lang="en-US" sz="1400" b="1" dirty="0"/>
              <a:t>Number of times just A observed</a:t>
            </a:r>
            <a:endParaRPr lang="en-CA" sz="1400" b="1" dirty="0"/>
          </a:p>
        </p:txBody>
      </p:sp>
      <p:sp>
        <p:nvSpPr>
          <p:cNvPr id="9" name="TextBox 8">
            <a:extLst>
              <a:ext uri="{FF2B5EF4-FFF2-40B4-BE49-F238E27FC236}">
                <a16:creationId xmlns:a16="http://schemas.microsoft.com/office/drawing/2014/main" id="{1896FD11-59BA-428C-D052-4B2E569F016D}"/>
              </a:ext>
            </a:extLst>
          </p:cNvPr>
          <p:cNvSpPr txBox="1"/>
          <p:nvPr/>
        </p:nvSpPr>
        <p:spPr>
          <a:xfrm>
            <a:off x="2962307" y="5152705"/>
            <a:ext cx="1062002" cy="738664"/>
          </a:xfrm>
          <a:prstGeom prst="rect">
            <a:avLst/>
          </a:prstGeom>
          <a:solidFill>
            <a:schemeClr val="accent2">
              <a:lumMod val="40000"/>
              <a:lumOff val="60000"/>
            </a:schemeClr>
          </a:solidFill>
        </p:spPr>
        <p:txBody>
          <a:bodyPr wrap="square" rtlCol="0">
            <a:spAutoFit/>
          </a:bodyPr>
          <a:lstStyle/>
          <a:p>
            <a:r>
              <a:rPr lang="en-US" sz="1400" b="1" dirty="0"/>
              <a:t>Number of times just B observed</a:t>
            </a:r>
            <a:endParaRPr lang="en-CA" sz="1400" b="1" dirty="0"/>
          </a:p>
        </p:txBody>
      </p:sp>
      <p:sp>
        <p:nvSpPr>
          <p:cNvPr id="10" name="TextBox 9">
            <a:extLst>
              <a:ext uri="{FF2B5EF4-FFF2-40B4-BE49-F238E27FC236}">
                <a16:creationId xmlns:a16="http://schemas.microsoft.com/office/drawing/2014/main" id="{F347047F-233C-5E15-334A-6FF7BFF25272}"/>
              </a:ext>
            </a:extLst>
          </p:cNvPr>
          <p:cNvSpPr txBox="1"/>
          <p:nvPr/>
        </p:nvSpPr>
        <p:spPr>
          <a:xfrm>
            <a:off x="4105308" y="5152705"/>
            <a:ext cx="1485862" cy="738664"/>
          </a:xfrm>
          <a:prstGeom prst="rect">
            <a:avLst/>
          </a:prstGeom>
          <a:solidFill>
            <a:schemeClr val="tx2">
              <a:lumMod val="40000"/>
              <a:lumOff val="60000"/>
            </a:schemeClr>
          </a:solidFill>
        </p:spPr>
        <p:txBody>
          <a:bodyPr wrap="square" rtlCol="0">
            <a:spAutoFit/>
          </a:bodyPr>
          <a:lstStyle/>
          <a:p>
            <a:r>
              <a:rPr lang="en-US" sz="1400" b="1" dirty="0"/>
              <a:t>Number of times A and B observed separately</a:t>
            </a:r>
            <a:endParaRPr lang="en-CA" sz="1400" b="1" dirty="0"/>
          </a:p>
        </p:txBody>
      </p:sp>
      <p:sp>
        <p:nvSpPr>
          <p:cNvPr id="14" name="Rectangle 13">
            <a:extLst>
              <a:ext uri="{FF2B5EF4-FFF2-40B4-BE49-F238E27FC236}">
                <a16:creationId xmlns:a16="http://schemas.microsoft.com/office/drawing/2014/main" id="{9E8E206B-D6B4-DBC3-84C4-08AB60758DE9}"/>
              </a:ext>
            </a:extLst>
          </p:cNvPr>
          <p:cNvSpPr/>
          <p:nvPr/>
        </p:nvSpPr>
        <p:spPr>
          <a:xfrm>
            <a:off x="2788400" y="4595810"/>
            <a:ext cx="254736" cy="1997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0A18E828-20E4-CAB2-8406-0573093AC619}"/>
              </a:ext>
            </a:extLst>
          </p:cNvPr>
          <p:cNvSpPr/>
          <p:nvPr/>
        </p:nvSpPr>
        <p:spPr>
          <a:xfrm>
            <a:off x="3172643" y="4605338"/>
            <a:ext cx="356876" cy="1997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2837252"/>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a:p>
                <a:pPr marL="457200" indent="-457200">
                  <a:buAutoNum type="arabicPeriod"/>
                </a:pPr>
                <a:r>
                  <a:rPr lang="en-US" sz="2000" b="1" dirty="0"/>
                  <a:t>Association indices, e.g. the simple ratio index</a:t>
                </a:r>
              </a:p>
              <a:p>
                <a:pPr marL="457200" indent="-457200">
                  <a:buAutoNum type="arabicPeriod"/>
                </a:pPr>
                <a:endParaRPr lang="en-US" sz="2000" b="1" dirty="0"/>
              </a:p>
              <a:p>
                <a:r>
                  <a:rPr lang="en-US" sz="2000" b="1" dirty="0"/>
                  <a:t>	</a:t>
                </a:r>
                <a14:m>
                  <m:oMath xmlns:m="http://schemas.openxmlformats.org/officeDocument/2006/math">
                    <m:r>
                      <a:rPr lang="en-US" sz="2000" b="1" i="1" smtClean="0">
                        <a:latin typeface="Cambria Math" panose="02040503050406030204" pitchFamily="18" charset="0"/>
                      </a:rPr>
                      <m:t>𝑺𝑹𝑰</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𝒙</m:t>
                        </m:r>
                      </m:num>
                      <m:den>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𝑩</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𝑨𝑩</m:t>
                            </m:r>
                          </m:sub>
                        </m:sSub>
                      </m:den>
                    </m:f>
                  </m:oMath>
                </a14:m>
                <a:endParaRPr lang="en-US" sz="2000" b="1" dirty="0"/>
              </a:p>
              <a:p>
                <a:endParaRPr lang="en-US" sz="2000" b="1" dirty="0"/>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2837252"/>
              </a:xfrm>
              <a:prstGeom prst="rect">
                <a:avLst/>
              </a:prstGeom>
              <a:blipFill>
                <a:blip r:embed="rId4"/>
                <a:stretch>
                  <a:fillRect l="-586" t="-1505"/>
                </a:stretch>
              </a:blipFill>
            </p:spPr>
            <p:txBody>
              <a:bodyPr/>
              <a:lstStyle/>
              <a:p>
                <a:r>
                  <a:rPr lang="en-CA">
                    <a:noFill/>
                  </a:rPr>
                  <a:t> </a:t>
                </a:r>
              </a:p>
            </p:txBody>
          </p:sp>
        </mc:Fallback>
      </mc:AlternateContent>
    </p:spTree>
    <p:extLst>
      <p:ext uri="{BB962C8B-B14F-4D97-AF65-F5344CB8AC3E}">
        <p14:creationId xmlns:p14="http://schemas.microsoft.com/office/powerpoint/2010/main" val="1950417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3145028"/>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a:p>
                <a:pPr marL="457200" indent="-457200">
                  <a:buAutoNum type="arabicPeriod"/>
                </a:pPr>
                <a:r>
                  <a:rPr lang="en-US" sz="2000" b="1" dirty="0"/>
                  <a:t>Association indices, e.g. the simple ratio index</a:t>
                </a:r>
              </a:p>
              <a:p>
                <a:pPr marL="457200" indent="-457200">
                  <a:buAutoNum type="arabicPeriod"/>
                </a:pPr>
                <a:endParaRPr lang="en-US" sz="2000" b="1" dirty="0"/>
              </a:p>
              <a:p>
                <a:r>
                  <a:rPr lang="en-US" sz="2000" b="1" dirty="0"/>
                  <a:t>	</a:t>
                </a:r>
                <a14:m>
                  <m:oMath xmlns:m="http://schemas.openxmlformats.org/officeDocument/2006/math">
                    <m:r>
                      <a:rPr lang="en-US" sz="2000" b="1" i="1" smtClean="0">
                        <a:latin typeface="Cambria Math" panose="02040503050406030204" pitchFamily="18" charset="0"/>
                      </a:rPr>
                      <m:t>𝑺𝑹𝑰</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𝒙</m:t>
                        </m:r>
                      </m:num>
                      <m:den>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𝑩</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𝑨𝑩</m:t>
                            </m:r>
                          </m:sub>
                        </m:sSub>
                      </m:den>
                    </m:f>
                  </m:oMath>
                </a14:m>
                <a:endParaRPr lang="en-US" sz="2000" b="1" dirty="0"/>
              </a:p>
              <a:p>
                <a:endParaRPr lang="en-US" sz="2000" b="1" dirty="0"/>
              </a:p>
              <a:p>
                <a:r>
                  <a:rPr lang="en-US" sz="2000" b="1" dirty="0"/>
                  <a:t>4. Binomial data on times observed together and apart</a:t>
                </a:r>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3145028"/>
              </a:xfrm>
              <a:prstGeom prst="rect">
                <a:avLst/>
              </a:prstGeom>
              <a:blipFill>
                <a:blip r:embed="rId3"/>
                <a:stretch>
                  <a:fillRect l="-586" t="-1359" b="-2718"/>
                </a:stretch>
              </a:blipFill>
            </p:spPr>
            <p:txBody>
              <a:bodyPr/>
              <a:lstStyle/>
              <a:p>
                <a:r>
                  <a:rPr lang="en-CA">
                    <a:noFill/>
                  </a:rPr>
                  <a:t> </a:t>
                </a:r>
              </a:p>
            </p:txBody>
          </p:sp>
        </mc:Fallback>
      </mc:AlternateContent>
      <p:sp>
        <p:nvSpPr>
          <p:cNvPr id="40" name="TextBox 39">
            <a:extLst>
              <a:ext uri="{FF2B5EF4-FFF2-40B4-BE49-F238E27FC236}">
                <a16:creationId xmlns:a16="http://schemas.microsoft.com/office/drawing/2014/main" id="{3EF41B58-89F1-D547-D307-5FF57DBE0968}"/>
              </a:ext>
            </a:extLst>
          </p:cNvPr>
          <p:cNvSpPr txBox="1"/>
          <p:nvPr/>
        </p:nvSpPr>
        <p:spPr>
          <a:xfrm>
            <a:off x="7173636" y="4008714"/>
            <a:ext cx="4718446" cy="646331"/>
          </a:xfrm>
          <a:prstGeom prst="rect">
            <a:avLst/>
          </a:prstGeom>
          <a:solidFill>
            <a:schemeClr val="accent1">
              <a:lumMod val="40000"/>
              <a:lumOff val="60000"/>
            </a:schemeClr>
          </a:solidFill>
        </p:spPr>
        <p:txBody>
          <a:bodyPr wrap="square">
            <a:spAutoFit/>
          </a:bodyPr>
          <a:lstStyle/>
          <a:p>
            <a:r>
              <a:rPr lang="en-CA" b="1" dirty="0"/>
              <a:t>Lots of variations which are described here: </a:t>
            </a:r>
            <a:r>
              <a:rPr lang="en-CA" b="1" dirty="0">
                <a:hlinkClick r:id="rId4"/>
              </a:rPr>
              <a:t>https://doi.org/10.1016/j.anbehav.2017.08.029</a:t>
            </a:r>
            <a:r>
              <a:rPr lang="en-CA" b="1" dirty="0"/>
              <a:t> </a:t>
            </a:r>
          </a:p>
        </p:txBody>
      </p:sp>
      <p:sp>
        <p:nvSpPr>
          <p:cNvPr id="41" name="TextBox 40">
            <a:extLst>
              <a:ext uri="{FF2B5EF4-FFF2-40B4-BE49-F238E27FC236}">
                <a16:creationId xmlns:a16="http://schemas.microsoft.com/office/drawing/2014/main" id="{1ED9C4E7-1388-72A8-15B0-270D85E4BAA3}"/>
              </a:ext>
            </a:extLst>
          </p:cNvPr>
          <p:cNvSpPr txBox="1"/>
          <p:nvPr/>
        </p:nvSpPr>
        <p:spPr>
          <a:xfrm>
            <a:off x="7173636" y="5375552"/>
            <a:ext cx="4718446" cy="646331"/>
          </a:xfrm>
          <a:prstGeom prst="rect">
            <a:avLst/>
          </a:prstGeom>
          <a:solidFill>
            <a:schemeClr val="accent1">
              <a:lumMod val="40000"/>
              <a:lumOff val="60000"/>
            </a:schemeClr>
          </a:solidFill>
        </p:spPr>
        <p:txBody>
          <a:bodyPr wrap="square">
            <a:spAutoFit/>
          </a:bodyPr>
          <a:lstStyle/>
          <a:p>
            <a:r>
              <a:rPr lang="en-CA" b="1" dirty="0"/>
              <a:t>Good description of why this is a good method: </a:t>
            </a:r>
            <a:r>
              <a:rPr lang="en-CA" b="1" dirty="0">
                <a:hlinkClick r:id="rId5"/>
              </a:rPr>
              <a:t>https://doi.org/10.1101/2021.12.20.473541</a:t>
            </a:r>
            <a:endParaRPr lang="en-CA" b="1" dirty="0"/>
          </a:p>
        </p:txBody>
      </p:sp>
    </p:spTree>
    <p:extLst>
      <p:ext uri="{BB962C8B-B14F-4D97-AF65-F5344CB8AC3E}">
        <p14:creationId xmlns:p14="http://schemas.microsoft.com/office/powerpoint/2010/main" val="106984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343AE-A583-4823-B4FA-6D10BDF4E18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DCF52307-8BDF-44C0-BCFC-D31D6E651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035B5008-A743-4561-B95C-3A8789F7A284}"/>
              </a:ext>
            </a:extLst>
          </p:cNvPr>
          <p:cNvSpPr txBox="1"/>
          <p:nvPr/>
        </p:nvSpPr>
        <p:spPr>
          <a:xfrm>
            <a:off x="182880" y="870857"/>
            <a:ext cx="11686903" cy="4893647"/>
          </a:xfrm>
          <a:prstGeom prst="rect">
            <a:avLst/>
          </a:prstGeom>
          <a:noFill/>
        </p:spPr>
        <p:txBody>
          <a:bodyPr wrap="square" rtlCol="0">
            <a:spAutoFit/>
          </a:bodyPr>
          <a:lstStyle/>
          <a:p>
            <a:r>
              <a:rPr lang="en-US" sz="2400" b="1" dirty="0"/>
              <a:t>Plan for today:</a:t>
            </a:r>
          </a:p>
          <a:p>
            <a:endParaRPr lang="en-US" sz="2400" b="1" dirty="0"/>
          </a:p>
          <a:p>
            <a:pPr marL="457200" indent="-457200">
              <a:buAutoNum type="arabicPeriod"/>
            </a:pPr>
            <a:r>
              <a:rPr lang="en-US" sz="2400" dirty="0"/>
              <a:t>What is a network?</a:t>
            </a:r>
            <a:endParaRPr lang="en-US" sz="2400" i="1" dirty="0"/>
          </a:p>
          <a:p>
            <a:pPr marL="457200" indent="-457200">
              <a:buAutoNum type="arabicPeriod"/>
            </a:pPr>
            <a:endParaRPr lang="en-US" sz="2400" i="1" dirty="0"/>
          </a:p>
          <a:p>
            <a:pPr marL="457200" indent="-457200">
              <a:buAutoNum type="arabicPeriod"/>
            </a:pPr>
            <a:r>
              <a:rPr lang="en-US" sz="2400" dirty="0"/>
              <a:t>What do network datasets look like?</a:t>
            </a:r>
          </a:p>
          <a:p>
            <a:pPr marL="457200" indent="-457200">
              <a:buAutoNum type="arabicPeriod"/>
            </a:pPr>
            <a:endParaRPr lang="en-US" sz="2400" dirty="0"/>
          </a:p>
          <a:p>
            <a:pPr marL="457200" indent="-457200">
              <a:buFontTx/>
              <a:buAutoNum type="arabicPeriod"/>
            </a:pPr>
            <a:r>
              <a:rPr lang="en-US" sz="2400" dirty="0"/>
              <a:t>Network basics in R</a:t>
            </a:r>
          </a:p>
          <a:p>
            <a:pPr marL="457200" indent="-457200">
              <a:buFontTx/>
              <a:buAutoNum type="arabicPeriod"/>
            </a:pPr>
            <a:endParaRPr lang="en-US" sz="2400" dirty="0"/>
          </a:p>
          <a:p>
            <a:pPr marL="457200" indent="-457200">
              <a:buAutoNum type="arabicPeriod"/>
            </a:pPr>
            <a:r>
              <a:rPr lang="en-US" sz="2400" dirty="0"/>
              <a:t>Simple theoretical models of networks</a:t>
            </a:r>
          </a:p>
          <a:p>
            <a:pPr marL="457200" indent="-457200">
              <a:buAutoNum type="arabicPeriod"/>
            </a:pPr>
            <a:endParaRPr lang="en-US" sz="2400" dirty="0"/>
          </a:p>
          <a:p>
            <a:pPr marL="457200" indent="-457200">
              <a:buAutoNum type="arabicPeriod"/>
            </a:pPr>
            <a:r>
              <a:rPr lang="en-US" sz="2400" dirty="0"/>
              <a:t>Generating networks in R</a:t>
            </a:r>
          </a:p>
          <a:p>
            <a:pPr marL="457200" indent="-457200">
              <a:buAutoNum type="arabicPeriod"/>
            </a:pPr>
            <a:endParaRPr lang="en-US" sz="2400" dirty="0"/>
          </a:p>
          <a:p>
            <a:pPr marL="457200" indent="-457200">
              <a:buAutoNum type="arabicPeriod"/>
            </a:pPr>
            <a:r>
              <a:rPr lang="en-US" sz="2400" dirty="0"/>
              <a:t>Different network representations</a:t>
            </a:r>
            <a:endParaRPr lang="fr-FR" sz="2400" dirty="0"/>
          </a:p>
        </p:txBody>
      </p:sp>
    </p:spTree>
    <p:extLst>
      <p:ext uri="{BB962C8B-B14F-4D97-AF65-F5344CB8AC3E}">
        <p14:creationId xmlns:p14="http://schemas.microsoft.com/office/powerpoint/2010/main" val="1735439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C64ECC64-1EDD-390D-01FD-C31CF94FEBFA}"/>
              </a:ext>
            </a:extLst>
          </p:cNvPr>
          <p:cNvCxnSpPr>
            <a:cxnSpLocks/>
          </p:cNvCxnSpPr>
          <p:nvPr/>
        </p:nvCxnSpPr>
        <p:spPr>
          <a:xfrm>
            <a:off x="1885963" y="4802212"/>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B2F2035-E306-7838-2313-D0A764D03873}"/>
              </a:ext>
            </a:extLst>
          </p:cNvPr>
          <p:cNvCxnSpPr>
            <a:cxnSpLocks/>
          </p:cNvCxnSpPr>
          <p:nvPr/>
        </p:nvCxnSpPr>
        <p:spPr>
          <a:xfrm flipV="1">
            <a:off x="1966989" y="5062790"/>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92A29B-772D-BBCD-57BF-25586F03CC54}"/>
              </a:ext>
            </a:extLst>
          </p:cNvPr>
          <p:cNvCxnSpPr>
            <a:cxnSpLocks/>
          </p:cNvCxnSpPr>
          <p:nvPr/>
        </p:nvCxnSpPr>
        <p:spPr>
          <a:xfrm>
            <a:off x="1985255" y="470363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9BBC4F-AB6C-B250-056B-2122A170E09E}"/>
              </a:ext>
            </a:extLst>
          </p:cNvPr>
          <p:cNvCxnSpPr>
            <a:cxnSpLocks/>
          </p:cNvCxnSpPr>
          <p:nvPr/>
        </p:nvCxnSpPr>
        <p:spPr>
          <a:xfrm flipH="1" flipV="1">
            <a:off x="1855226" y="34550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280C06B-82DE-8F1B-AB4F-ED8765DC5E6C}"/>
              </a:ext>
            </a:extLst>
          </p:cNvPr>
          <p:cNvCxnSpPr>
            <a:cxnSpLocks/>
          </p:cNvCxnSpPr>
          <p:nvPr/>
        </p:nvCxnSpPr>
        <p:spPr>
          <a:xfrm flipH="1" flipV="1">
            <a:off x="1852168" y="3267077"/>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8464569" cy="1323439"/>
          </a:xfrm>
          <a:prstGeom prst="rect">
            <a:avLst/>
          </a:prstGeom>
          <a:noFill/>
        </p:spPr>
        <p:txBody>
          <a:bodyPr wrap="square" rtlCol="0">
            <a:spAutoFit/>
          </a:bodyPr>
          <a:lstStyle/>
          <a:p>
            <a:r>
              <a:rPr lang="en-US" sz="2000" dirty="0"/>
              <a:t>An alternative to using weighted networks is to use </a:t>
            </a:r>
            <a:r>
              <a:rPr lang="en-US" sz="2000" b="1" i="1" dirty="0">
                <a:solidFill>
                  <a:schemeClr val="accent4">
                    <a:lumMod val="75000"/>
                  </a:schemeClr>
                </a:solidFill>
              </a:rPr>
              <a:t>multigraphs</a:t>
            </a:r>
          </a:p>
          <a:p>
            <a:endParaRPr lang="en-US" sz="2000" dirty="0"/>
          </a:p>
          <a:p>
            <a:r>
              <a:rPr lang="en-US" sz="2000" dirty="0"/>
              <a:t>Sometimes the number of strength of interactions/associations provide different information</a:t>
            </a:r>
          </a:p>
        </p:txBody>
      </p:sp>
      <p:grpSp>
        <p:nvGrpSpPr>
          <p:cNvPr id="33" name="Group 32">
            <a:extLst>
              <a:ext uri="{FF2B5EF4-FFF2-40B4-BE49-F238E27FC236}">
                <a16:creationId xmlns:a16="http://schemas.microsoft.com/office/drawing/2014/main" id="{BF92B285-59A5-9F9B-A953-AE4A82BE0ABB}"/>
              </a:ext>
            </a:extLst>
          </p:cNvPr>
          <p:cNvGrpSpPr/>
          <p:nvPr/>
        </p:nvGrpSpPr>
        <p:grpSpPr>
          <a:xfrm>
            <a:off x="1208193" y="3182464"/>
            <a:ext cx="1869945" cy="3125033"/>
            <a:chOff x="9236782" y="2185295"/>
            <a:chExt cx="1869945" cy="3125033"/>
          </a:xfrm>
        </p:grpSpPr>
        <p:cxnSp>
          <p:nvCxnSpPr>
            <p:cNvPr id="23" name="Straight Connector 22">
              <a:extLst>
                <a:ext uri="{FF2B5EF4-FFF2-40B4-BE49-F238E27FC236}">
                  <a16:creationId xmlns:a16="http://schemas.microsoft.com/office/drawing/2014/main" id="{503456E8-D9D3-12A0-B2FF-8A7E11C239FA}"/>
                </a:ext>
              </a:extLst>
            </p:cNvPr>
            <p:cNvCxnSpPr>
              <a:cxnSpLocks/>
            </p:cNvCxnSpPr>
            <p:nvPr/>
          </p:nvCxnSpPr>
          <p:spPr>
            <a:xfrm flipV="1">
              <a:off x="9933829" y="3960517"/>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E512A5C-126D-DEC1-0AE7-D11C4F9CF587}"/>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CBF079-3F5B-7CAF-C4C4-445632CEC6E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B52F2F-8606-9CEE-A13C-B3C424C4B0F0}"/>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4DCFC8-0646-7E19-F033-03334CB585B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A5F025-E1E8-EF3C-9318-F48A75AC558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71F317AA-71BB-A7FE-2FE3-838C37BF5BB2}"/>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0DB8A8AD-0F3A-5A2F-CE6E-FEFD2524B906}"/>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75AF379A-C942-3965-44BE-DA5539926840}"/>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E0D58D5-FCEB-4D00-6A49-9793DF94CC92}"/>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D2E1EE5-94DB-CB78-6CB7-EC44806386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8604E401-FF6F-6744-A62F-C6CB5547E844}"/>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DF31A2C5-CA5B-C22C-FEAC-1B7B475412E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1C2AF13-4D1E-362B-02AC-DCBFA4F9335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C217C4-BE26-F4BC-E4BC-83AC8BC11C35}"/>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99696F-D1DB-61EE-D62F-C6360AD669A9}"/>
                </a:ext>
              </a:extLst>
            </p:cNvPr>
            <p:cNvCxnSpPr>
              <a:cxnSpLocks/>
            </p:cNvCxnSpPr>
            <p:nvPr/>
          </p:nvCxnSpPr>
          <p:spPr>
            <a:xfrm>
              <a:off x="988164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72167D-4012-2012-182B-4716713BE98D}"/>
                </a:ext>
              </a:extLst>
            </p:cNvPr>
            <p:cNvCxnSpPr>
              <a:cxnSpLocks/>
            </p:cNvCxnSpPr>
            <p:nvPr/>
          </p:nvCxnSpPr>
          <p:spPr>
            <a:xfrm>
              <a:off x="10001829" y="3697313"/>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589508-3ED0-427C-6A10-51203369CC6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0E0948-F1C7-4112-D163-4AE88755B6E3}"/>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6" name="TextBox 25">
              <a:extLst>
                <a:ext uri="{FF2B5EF4-FFF2-40B4-BE49-F238E27FC236}">
                  <a16:creationId xmlns:a16="http://schemas.microsoft.com/office/drawing/2014/main" id="{2C2939AA-894F-36B8-629F-D9DE1E153863}"/>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6D3AB20A-5324-A4BA-42EE-30C8D2EF260F}"/>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AC9C212-0192-130A-B9EA-B7698E300CB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30DC0F20-AB92-E37A-8117-8D89A2A19BEC}"/>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F061DC1A-42D3-A458-C9D2-D8045127B82A}"/>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5801DD49-1A1B-4CB5-11B9-391C36E82C14}"/>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F7405E5F-8D49-114A-0E37-9DD08F797BDE}"/>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C705F137-B400-BE04-8846-7B34CF381E01}"/>
              </a:ext>
            </a:extLst>
          </p:cNvPr>
          <p:cNvGraphicFramePr>
            <a:graphicFrameLocks noGrp="1"/>
          </p:cNvGraphicFramePr>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4F7A414E-C1DE-2C1E-F43F-0E9BC5247B18}"/>
              </a:ext>
            </a:extLst>
          </p:cNvPr>
          <p:cNvGraphicFramePr>
            <a:graphicFrameLocks noGrp="1"/>
          </p:cNvGraphicFramePr>
          <p:nvPr/>
        </p:nvGraphicFramePr>
        <p:xfrm>
          <a:off x="9058468" y="2240705"/>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8BE6E6E8-6428-7C87-2CF1-DD05A64A0A93}"/>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FD9031FE-E584-6052-DD34-9DCF67670049}"/>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E43D540D-887B-7140-1D8D-C8AE81525FFA}"/>
              </a:ext>
            </a:extLst>
          </p:cNvPr>
          <p:cNvSpPr/>
          <p:nvPr/>
        </p:nvSpPr>
        <p:spPr>
          <a:xfrm>
            <a:off x="9080067" y="2594314"/>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2652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8464569" cy="400110"/>
          </a:xfrm>
          <a:prstGeom prst="rect">
            <a:avLst/>
          </a:prstGeom>
          <a:noFill/>
        </p:spPr>
        <p:txBody>
          <a:bodyPr wrap="square" rtlCol="0">
            <a:spAutoFit/>
          </a:bodyPr>
          <a:lstStyle/>
          <a:p>
            <a:r>
              <a:rPr lang="en-US" sz="2000" dirty="0"/>
              <a:t>So when might you want to use weighted networks versus multigraphs?</a:t>
            </a:r>
          </a:p>
        </p:txBody>
      </p:sp>
      <p:pic>
        <p:nvPicPr>
          <p:cNvPr id="42" name="Picture 41" descr="A picture containing wire&#10;&#10;Description automatically generated">
            <a:extLst>
              <a:ext uri="{FF2B5EF4-FFF2-40B4-BE49-F238E27FC236}">
                <a16:creationId xmlns:a16="http://schemas.microsoft.com/office/drawing/2014/main" id="{DFD0F08A-4D20-6AA2-5A4C-7EE9E4331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389" y="2223861"/>
            <a:ext cx="4621452" cy="4479459"/>
          </a:xfrm>
          <a:prstGeom prst="rect">
            <a:avLst/>
          </a:prstGeom>
        </p:spPr>
      </p:pic>
      <p:sp>
        <p:nvSpPr>
          <p:cNvPr id="5" name="Rectangle 4">
            <a:extLst>
              <a:ext uri="{FF2B5EF4-FFF2-40B4-BE49-F238E27FC236}">
                <a16:creationId xmlns:a16="http://schemas.microsoft.com/office/drawing/2014/main" id="{FABFAD3A-7204-4E96-AC29-3FCB94998925}"/>
              </a:ext>
            </a:extLst>
          </p:cNvPr>
          <p:cNvSpPr/>
          <p:nvPr/>
        </p:nvSpPr>
        <p:spPr>
          <a:xfrm>
            <a:off x="978389" y="2223861"/>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8366998-19D5-47A5-8EAE-D797B68047B5}"/>
              </a:ext>
            </a:extLst>
          </p:cNvPr>
          <p:cNvSpPr/>
          <p:nvPr/>
        </p:nvSpPr>
        <p:spPr>
          <a:xfrm>
            <a:off x="3374551" y="2178301"/>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BDB2AD0-279B-494C-8D23-29D008F1EA6D}"/>
              </a:ext>
            </a:extLst>
          </p:cNvPr>
          <p:cNvSpPr/>
          <p:nvPr/>
        </p:nvSpPr>
        <p:spPr>
          <a:xfrm>
            <a:off x="1000805" y="4463590"/>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25B74D8-B9F5-4177-86EA-F979DC47D42A}"/>
              </a:ext>
            </a:extLst>
          </p:cNvPr>
          <p:cNvSpPr txBox="1"/>
          <p:nvPr/>
        </p:nvSpPr>
        <p:spPr>
          <a:xfrm>
            <a:off x="6386814" y="2977503"/>
            <a:ext cx="5273963" cy="2308324"/>
          </a:xfrm>
          <a:prstGeom prst="rect">
            <a:avLst/>
          </a:prstGeom>
          <a:noFill/>
        </p:spPr>
        <p:txBody>
          <a:bodyPr wrap="square" rtlCol="0">
            <a:spAutoFit/>
          </a:bodyPr>
          <a:lstStyle/>
          <a:p>
            <a:r>
              <a:rPr lang="en-US" dirty="0"/>
              <a:t>The distinction between weighted networks and multigraphs is most useful when both their </a:t>
            </a:r>
            <a:r>
              <a:rPr lang="en-US" b="1" dirty="0"/>
              <a:t>number/frequency </a:t>
            </a:r>
            <a:r>
              <a:rPr lang="en-US" dirty="0"/>
              <a:t>and </a:t>
            </a:r>
            <a:r>
              <a:rPr lang="en-US" b="1" dirty="0"/>
              <a:t>duration </a:t>
            </a:r>
            <a:r>
              <a:rPr lang="en-US" dirty="0"/>
              <a:t>are important.</a:t>
            </a:r>
          </a:p>
          <a:p>
            <a:endParaRPr lang="en-US" dirty="0"/>
          </a:p>
          <a:p>
            <a:endParaRPr lang="en-US" dirty="0"/>
          </a:p>
          <a:p>
            <a:r>
              <a:rPr lang="en-US" dirty="0"/>
              <a:t>Considering multigraphs can also be helpful when designing permutation procedures for </a:t>
            </a:r>
            <a:r>
              <a:rPr lang="en-US" dirty="0" err="1"/>
              <a:t>analysing</a:t>
            </a:r>
            <a:r>
              <a:rPr lang="en-US" dirty="0"/>
              <a:t> the networks.</a:t>
            </a:r>
            <a:endParaRPr lang="fr-FR" dirty="0"/>
          </a:p>
        </p:txBody>
      </p:sp>
      <p:sp>
        <p:nvSpPr>
          <p:cNvPr id="11" name="TextBox 10">
            <a:extLst>
              <a:ext uri="{FF2B5EF4-FFF2-40B4-BE49-F238E27FC236}">
                <a16:creationId xmlns:a16="http://schemas.microsoft.com/office/drawing/2014/main" id="{5C02E0D7-8DB4-48A3-90EA-1EEB0DA6F862}"/>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107382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grpSp>
        <p:nvGrpSpPr>
          <p:cNvPr id="7" name="Group 6">
            <a:extLst>
              <a:ext uri="{FF2B5EF4-FFF2-40B4-BE49-F238E27FC236}">
                <a16:creationId xmlns:a16="http://schemas.microsoft.com/office/drawing/2014/main" id="{9A0FEA2F-C9FE-42B7-933F-B91563D22B73}"/>
              </a:ext>
            </a:extLst>
          </p:cNvPr>
          <p:cNvGrpSpPr/>
          <p:nvPr/>
        </p:nvGrpSpPr>
        <p:grpSpPr>
          <a:xfrm>
            <a:off x="1208193" y="3182464"/>
            <a:ext cx="1869945" cy="3125033"/>
            <a:chOff x="9236782" y="2185295"/>
            <a:chExt cx="1869945" cy="3125033"/>
          </a:xfrm>
        </p:grpSpPr>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9514488" y="2369961"/>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9955019" y="2524699"/>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9958475" y="2369961"/>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9621175" y="3146586"/>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10633677" y="2381719"/>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9448800" y="3164870"/>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9952802" y="3806833"/>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10064521" y="3806833"/>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10108205" y="4003872"/>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9952802" y="4355881"/>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E8744368-6D01-4167-8F71-404FAE57D24D}"/>
              </a:ext>
            </a:extLst>
          </p:cNvPr>
          <p:cNvGraphicFramePr>
            <a:graphicFrameLocks noGrp="1"/>
          </p:cNvGraphicFramePr>
          <p:nvPr>
            <p:extLst>
              <p:ext uri="{D42A27DB-BD31-4B8C-83A1-F6EECF244321}">
                <p14:modId xmlns:p14="http://schemas.microsoft.com/office/powerpoint/2010/main" val="396928780"/>
              </p:ext>
            </p:extLst>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6F78B41B-6C13-4B50-AEBD-3C196F990A25}"/>
              </a:ext>
            </a:extLst>
          </p:cNvPr>
          <p:cNvGraphicFramePr>
            <a:graphicFrameLocks noGrp="1"/>
          </p:cNvGraphicFramePr>
          <p:nvPr>
            <p:extLst>
              <p:ext uri="{D42A27DB-BD31-4B8C-83A1-F6EECF244321}">
                <p14:modId xmlns:p14="http://schemas.microsoft.com/office/powerpoint/2010/main" val="2709824479"/>
              </p:ext>
            </p:extLst>
          </p:nvPr>
        </p:nvGraphicFramePr>
        <p:xfrm>
          <a:off x="9058468" y="2240705"/>
          <a:ext cx="2551176" cy="404368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18542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185420">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371277798"/>
                  </a:ext>
                </a:extLst>
              </a:tr>
              <a:tr h="12192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243840">
                <a:tc>
                  <a:txBody>
                    <a:bodyPr/>
                    <a:lstStyle/>
                    <a:p>
                      <a:pPr algn="ctr"/>
                      <a:r>
                        <a:rPr lang="en-US" dirty="0"/>
                        <a:t>6</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276464267"/>
                  </a:ext>
                </a:extLst>
              </a:tr>
              <a:tr h="121920">
                <a:tc>
                  <a:txBody>
                    <a:bodyPr/>
                    <a:lstStyle/>
                    <a:p>
                      <a:pPr algn="ctr"/>
                      <a:r>
                        <a:rPr lang="en-US" dirty="0"/>
                        <a:t>6</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3872792594"/>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18288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50FE6DFF-73EC-4657-AE0B-B2E16A622F4F}"/>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DAE14C6B-7340-4D9B-9A16-7C203276A842}"/>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CFC95F7-EF96-45D1-B9B1-71F98CF1E75F}"/>
              </a:ext>
            </a:extLst>
          </p:cNvPr>
          <p:cNvSpPr/>
          <p:nvPr/>
        </p:nvSpPr>
        <p:spPr>
          <a:xfrm>
            <a:off x="9080067" y="2594315"/>
            <a:ext cx="2529577" cy="7728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DA2FAC9F-9AC3-427C-9C93-43F254A5A62D}"/>
              </a:ext>
            </a:extLst>
          </p:cNvPr>
          <p:cNvSpPr/>
          <p:nvPr/>
        </p:nvSpPr>
        <p:spPr>
          <a:xfrm>
            <a:off x="9090133" y="4836622"/>
            <a:ext cx="2529577" cy="35306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TextBox 62">
            <a:extLst>
              <a:ext uri="{FF2B5EF4-FFF2-40B4-BE49-F238E27FC236}">
                <a16:creationId xmlns:a16="http://schemas.microsoft.com/office/drawing/2014/main" id="{4C567EE2-D4FB-4460-9BE0-DD81CB72D795}"/>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92864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1485899" y="3367130"/>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1926430" y="3521868"/>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1929886" y="3367130"/>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1592586" y="4143755"/>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1248573" y="39744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2694064" y="39744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2179150" y="5932847"/>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1686306" y="319359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2434282" y="31922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2605088" y="3378888"/>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1420211" y="4162039"/>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2079616" y="5001041"/>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1924213" y="5353050"/>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1654743" y="318710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2397474" y="318246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1208193" y="3963501"/>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2653265" y="397075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2139578" y="5938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pic>
        <p:nvPicPr>
          <p:cNvPr id="39" name="Picture 38">
            <a:extLst>
              <a:ext uri="{FF2B5EF4-FFF2-40B4-BE49-F238E27FC236}">
                <a16:creationId xmlns:a16="http://schemas.microsoft.com/office/drawing/2014/main" id="{B58817D8-0CA9-4895-8CE7-58565EE4E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873" y="1002205"/>
            <a:ext cx="3048000" cy="2033016"/>
          </a:xfrm>
          <a:prstGeom prst="rect">
            <a:avLst/>
          </a:prstGeom>
        </p:spPr>
      </p:pic>
      <p:pic>
        <p:nvPicPr>
          <p:cNvPr id="41" name="Picture 40">
            <a:extLst>
              <a:ext uri="{FF2B5EF4-FFF2-40B4-BE49-F238E27FC236}">
                <a16:creationId xmlns:a16="http://schemas.microsoft.com/office/drawing/2014/main" id="{8161554A-ED0A-4648-86B7-6A28FC48B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3018" y="2880686"/>
            <a:ext cx="3401936" cy="1914092"/>
          </a:xfrm>
          <a:prstGeom prst="rect">
            <a:avLst/>
          </a:prstGeom>
        </p:spPr>
      </p:pic>
      <p:pic>
        <p:nvPicPr>
          <p:cNvPr id="43" name="Picture 42">
            <a:extLst>
              <a:ext uri="{FF2B5EF4-FFF2-40B4-BE49-F238E27FC236}">
                <a16:creationId xmlns:a16="http://schemas.microsoft.com/office/drawing/2014/main" id="{BA2E4E0E-9AB5-473E-BF33-13F866FC0A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8380" y="4354519"/>
            <a:ext cx="3318804" cy="2212535"/>
          </a:xfrm>
          <a:prstGeom prst="rect">
            <a:avLst/>
          </a:prstGeom>
        </p:spPr>
      </p:pic>
      <p:sp>
        <p:nvSpPr>
          <p:cNvPr id="45" name="TextBox 44">
            <a:extLst>
              <a:ext uri="{FF2B5EF4-FFF2-40B4-BE49-F238E27FC236}">
                <a16:creationId xmlns:a16="http://schemas.microsoft.com/office/drawing/2014/main" id="{DBC9E192-4E73-4ED1-81CA-C2E1E2E90DF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749139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grpSp>
        <p:nvGrpSpPr>
          <p:cNvPr id="7" name="Group 6">
            <a:extLst>
              <a:ext uri="{FF2B5EF4-FFF2-40B4-BE49-F238E27FC236}">
                <a16:creationId xmlns:a16="http://schemas.microsoft.com/office/drawing/2014/main" id="{9A0FEA2F-C9FE-42B7-933F-B91563D22B73}"/>
              </a:ext>
            </a:extLst>
          </p:cNvPr>
          <p:cNvGrpSpPr/>
          <p:nvPr/>
        </p:nvGrpSpPr>
        <p:grpSpPr>
          <a:xfrm>
            <a:off x="1208193" y="3182464"/>
            <a:ext cx="1869945" cy="3125033"/>
            <a:chOff x="9236782" y="2185295"/>
            <a:chExt cx="1869945" cy="3125033"/>
          </a:xfrm>
        </p:grpSpPr>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9952802" y="3806833"/>
              <a:ext cx="0" cy="385686"/>
            </a:xfrm>
            <a:prstGeom prst="line">
              <a:avLst/>
            </a:prstGeom>
            <a:ln w="76200">
              <a:solidFill>
                <a:schemeClr val="accent4"/>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10064521" y="3806833"/>
              <a:ext cx="486494" cy="197038"/>
            </a:xfrm>
            <a:prstGeom prst="line">
              <a:avLst/>
            </a:prstGeom>
            <a:ln w="76200">
              <a:solidFill>
                <a:schemeClr val="accent4"/>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10108205" y="4003872"/>
              <a:ext cx="442810" cy="284786"/>
            </a:xfrm>
            <a:prstGeom prst="line">
              <a:avLst/>
            </a:prstGeom>
            <a:ln w="76200">
              <a:solidFill>
                <a:schemeClr val="accent4"/>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9514488" y="2369961"/>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9955019" y="2524699"/>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9958475" y="2369961"/>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9621175" y="3146586"/>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10633677" y="2381719"/>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9448800" y="3164870"/>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9952802" y="4355881"/>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pic>
        <p:nvPicPr>
          <p:cNvPr id="41" name="Picture 40">
            <a:extLst>
              <a:ext uri="{FF2B5EF4-FFF2-40B4-BE49-F238E27FC236}">
                <a16:creationId xmlns:a16="http://schemas.microsoft.com/office/drawing/2014/main" id="{8161554A-ED0A-4648-86B7-6A28FC48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018" y="2880686"/>
            <a:ext cx="3401936" cy="1914092"/>
          </a:xfrm>
          <a:prstGeom prst="rect">
            <a:avLst/>
          </a:prstGeom>
        </p:spPr>
      </p:pic>
      <p:sp>
        <p:nvSpPr>
          <p:cNvPr id="5" name="TextBox 4">
            <a:extLst>
              <a:ext uri="{FF2B5EF4-FFF2-40B4-BE49-F238E27FC236}">
                <a16:creationId xmlns:a16="http://schemas.microsoft.com/office/drawing/2014/main" id="{39BB52CC-5234-44E3-BA65-96C555EA13AD}"/>
              </a:ext>
            </a:extLst>
          </p:cNvPr>
          <p:cNvSpPr txBox="1"/>
          <p:nvPr/>
        </p:nvSpPr>
        <p:spPr>
          <a:xfrm>
            <a:off x="4973018" y="5107709"/>
            <a:ext cx="6687759" cy="646331"/>
          </a:xfrm>
          <a:prstGeom prst="rect">
            <a:avLst/>
          </a:prstGeom>
          <a:noFill/>
        </p:spPr>
        <p:txBody>
          <a:bodyPr wrap="square" rtlCol="0">
            <a:spAutoFit/>
          </a:bodyPr>
          <a:lstStyle/>
          <a:p>
            <a:r>
              <a:rPr lang="en-US" dirty="0"/>
              <a:t>Some network motifs like </a:t>
            </a:r>
            <a:r>
              <a:rPr lang="en-US" b="1" i="1" dirty="0">
                <a:solidFill>
                  <a:schemeClr val="accent4"/>
                </a:solidFill>
              </a:rPr>
              <a:t>TRANSITIVE triads </a:t>
            </a:r>
            <a:r>
              <a:rPr lang="en-US" dirty="0"/>
              <a:t>are a feature of animal dominance hierarchies</a:t>
            </a:r>
            <a:endParaRPr lang="fr-FR" dirty="0"/>
          </a:p>
        </p:txBody>
      </p:sp>
      <p:sp>
        <p:nvSpPr>
          <p:cNvPr id="37" name="TextBox 36">
            <a:extLst>
              <a:ext uri="{FF2B5EF4-FFF2-40B4-BE49-F238E27FC236}">
                <a16:creationId xmlns:a16="http://schemas.microsoft.com/office/drawing/2014/main" id="{1B5604D2-8AEB-4BCA-B8D2-805C41E52AA0}"/>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613633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With limited data or sampling power it can be helpful to think about </a:t>
            </a:r>
            <a:r>
              <a:rPr lang="en-US" sz="2000" b="1" i="1" dirty="0">
                <a:solidFill>
                  <a:schemeClr val="accent4">
                    <a:lumMod val="75000"/>
                  </a:schemeClr>
                </a:solidFill>
              </a:rPr>
              <a:t>ego networks</a:t>
            </a:r>
          </a:p>
        </p:txBody>
      </p:sp>
      <p:pic>
        <p:nvPicPr>
          <p:cNvPr id="35" name="Picture 34">
            <a:extLst>
              <a:ext uri="{FF2B5EF4-FFF2-40B4-BE49-F238E27FC236}">
                <a16:creationId xmlns:a16="http://schemas.microsoft.com/office/drawing/2014/main" id="{551D57AA-152D-4EFF-BA05-7D9E6E5ADF18}"/>
              </a:ext>
            </a:extLst>
          </p:cNvPr>
          <p:cNvPicPr>
            <a:picLocks noChangeAspect="1"/>
          </p:cNvPicPr>
          <p:nvPr/>
        </p:nvPicPr>
        <p:blipFill rotWithShape="1">
          <a:blip r:embed="rId3">
            <a:extLst>
              <a:ext uri="{28A0092B-C50C-407E-A947-70E740481C1C}">
                <a14:useLocalDpi xmlns:a14="http://schemas.microsoft.com/office/drawing/2010/main" val="0"/>
              </a:ext>
            </a:extLst>
          </a:blip>
          <a:srcRect t="14841"/>
          <a:stretch/>
        </p:blipFill>
        <p:spPr>
          <a:xfrm>
            <a:off x="516839" y="2244435"/>
            <a:ext cx="9064660" cy="4246617"/>
          </a:xfrm>
          <a:prstGeom prst="rect">
            <a:avLst/>
          </a:prstGeom>
        </p:spPr>
      </p:pic>
      <p:sp>
        <p:nvSpPr>
          <p:cNvPr id="37" name="TextBox 36">
            <a:extLst>
              <a:ext uri="{FF2B5EF4-FFF2-40B4-BE49-F238E27FC236}">
                <a16:creationId xmlns:a16="http://schemas.microsoft.com/office/drawing/2014/main" id="{E0D37E71-2C6E-449B-89D9-3A371CF79828}"/>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872448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19" name="TextBox 18">
            <a:extLst>
              <a:ext uri="{FF2B5EF4-FFF2-40B4-BE49-F238E27FC236}">
                <a16:creationId xmlns:a16="http://schemas.microsoft.com/office/drawing/2014/main" id="{A5A0F367-85D5-4AB1-B29D-8A592B75377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52524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pic>
        <p:nvPicPr>
          <p:cNvPr id="11" name="Picture 10">
            <a:extLst>
              <a:ext uri="{FF2B5EF4-FFF2-40B4-BE49-F238E27FC236}">
                <a16:creationId xmlns:a16="http://schemas.microsoft.com/office/drawing/2014/main" id="{AEFACFBE-98C7-4E7F-BE71-89776D34B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709" y="2673599"/>
            <a:ext cx="3938994" cy="2807467"/>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Left Brace 14">
            <a:extLst>
              <a:ext uri="{FF2B5EF4-FFF2-40B4-BE49-F238E27FC236}">
                <a16:creationId xmlns:a16="http://schemas.microsoft.com/office/drawing/2014/main" id="{64F19B45-1E70-4FAE-BF2C-6A2C7FAA1134}"/>
              </a:ext>
            </a:extLst>
          </p:cNvPr>
          <p:cNvSpPr/>
          <p:nvPr/>
        </p:nvSpPr>
        <p:spPr>
          <a:xfrm rot="16200000">
            <a:off x="9839737" y="3974357"/>
            <a:ext cx="400111" cy="3938654"/>
          </a:xfrm>
          <a:custGeom>
            <a:avLst/>
            <a:gdLst>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43799 h 3938654"/>
              <a:gd name="connsiteX6" fmla="*/ 200056 w 400111"/>
              <a:gd name="connsiteY6" fmla="*/ 550577 h 3938654"/>
              <a:gd name="connsiteX7" fmla="*/ 400112 w 400111"/>
              <a:gd name="connsiteY7" fmla="*/ 0 h 3938654"/>
              <a:gd name="connsiteX8" fmla="*/ 400111 w 400111"/>
              <a:gd name="connsiteY8" fmla="*/ 3938654 h 3938654"/>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21114 h 3938654"/>
              <a:gd name="connsiteX6" fmla="*/ 200056 w 400111"/>
              <a:gd name="connsiteY6" fmla="*/ 550577 h 3938654"/>
              <a:gd name="connsiteX7" fmla="*/ 400112 w 400111"/>
              <a:gd name="connsiteY7" fmla="*/ 0 h 39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111" h="3938654" stroke="0" extrusionOk="0">
                <a:moveTo>
                  <a:pt x="400111" y="3938654"/>
                </a:moveTo>
                <a:cubicBezTo>
                  <a:pt x="246114" y="3911817"/>
                  <a:pt x="182257" y="3698832"/>
                  <a:pt x="200055" y="3388077"/>
                </a:cubicBezTo>
                <a:cubicBezTo>
                  <a:pt x="237086" y="3069157"/>
                  <a:pt x="150301" y="2736226"/>
                  <a:pt x="200056" y="2407928"/>
                </a:cubicBezTo>
                <a:cubicBezTo>
                  <a:pt x="196349" y="2107473"/>
                  <a:pt x="107032" y="1876456"/>
                  <a:pt x="0" y="1857351"/>
                </a:cubicBezTo>
                <a:cubicBezTo>
                  <a:pt x="82407" y="1841987"/>
                  <a:pt x="247877" y="1633698"/>
                  <a:pt x="200056" y="1306774"/>
                </a:cubicBezTo>
                <a:cubicBezTo>
                  <a:pt x="218128" y="1171257"/>
                  <a:pt x="193583" y="1062950"/>
                  <a:pt x="200056" y="943799"/>
                </a:cubicBezTo>
                <a:cubicBezTo>
                  <a:pt x="206529" y="824649"/>
                  <a:pt x="198054" y="691672"/>
                  <a:pt x="200056" y="550577"/>
                </a:cubicBezTo>
                <a:cubicBezTo>
                  <a:pt x="198675" y="233335"/>
                  <a:pt x="275334" y="19859"/>
                  <a:pt x="400112" y="0"/>
                </a:cubicBezTo>
                <a:cubicBezTo>
                  <a:pt x="557266" y="1400866"/>
                  <a:pt x="554052" y="2662782"/>
                  <a:pt x="400111" y="3938654"/>
                </a:cubicBezTo>
                <a:close/>
              </a:path>
              <a:path w="400111" h="3938654" fill="none" extrusionOk="0">
                <a:moveTo>
                  <a:pt x="400111" y="3938654"/>
                </a:moveTo>
                <a:cubicBezTo>
                  <a:pt x="286537" y="3944171"/>
                  <a:pt x="227164" y="3712296"/>
                  <a:pt x="200055" y="3388077"/>
                </a:cubicBezTo>
                <a:cubicBezTo>
                  <a:pt x="199492" y="3074738"/>
                  <a:pt x="211539" y="2727832"/>
                  <a:pt x="200056" y="2407928"/>
                </a:cubicBezTo>
                <a:cubicBezTo>
                  <a:pt x="185950" y="2126246"/>
                  <a:pt x="87334" y="1858586"/>
                  <a:pt x="0" y="1857351"/>
                </a:cubicBezTo>
                <a:cubicBezTo>
                  <a:pt x="113523" y="1863361"/>
                  <a:pt x="164604" y="1629545"/>
                  <a:pt x="200056" y="1306774"/>
                </a:cubicBezTo>
                <a:cubicBezTo>
                  <a:pt x="181745" y="1120714"/>
                  <a:pt x="209649" y="1025307"/>
                  <a:pt x="200056" y="921114"/>
                </a:cubicBezTo>
                <a:cubicBezTo>
                  <a:pt x="190463" y="816921"/>
                  <a:pt x="187822" y="731268"/>
                  <a:pt x="200056" y="550577"/>
                </a:cubicBezTo>
                <a:cubicBezTo>
                  <a:pt x="190873" y="264937"/>
                  <a:pt x="279188" y="-13848"/>
                  <a:pt x="400112" y="0"/>
                </a:cubicBezTo>
              </a:path>
              <a:path w="400111" h="3938654" fill="none" stroke="0" extrusionOk="0">
                <a:moveTo>
                  <a:pt x="400111" y="3938654"/>
                </a:moveTo>
                <a:cubicBezTo>
                  <a:pt x="226284" y="3928409"/>
                  <a:pt x="211301" y="3701349"/>
                  <a:pt x="200055" y="3388077"/>
                </a:cubicBezTo>
                <a:cubicBezTo>
                  <a:pt x="210798" y="3077353"/>
                  <a:pt x="203705" y="2772437"/>
                  <a:pt x="200056" y="2407928"/>
                </a:cubicBezTo>
                <a:cubicBezTo>
                  <a:pt x="203188" y="2108677"/>
                  <a:pt x="117739" y="1866233"/>
                  <a:pt x="0" y="1857351"/>
                </a:cubicBezTo>
                <a:cubicBezTo>
                  <a:pt x="144881" y="1827238"/>
                  <a:pt x="212319" y="1553167"/>
                  <a:pt x="200056" y="1306774"/>
                </a:cubicBezTo>
                <a:cubicBezTo>
                  <a:pt x="188516" y="1137031"/>
                  <a:pt x="187350" y="1115924"/>
                  <a:pt x="200056" y="943799"/>
                </a:cubicBezTo>
                <a:cubicBezTo>
                  <a:pt x="212762" y="771675"/>
                  <a:pt x="208163" y="642034"/>
                  <a:pt x="200056" y="550577"/>
                </a:cubicBezTo>
                <a:cubicBezTo>
                  <a:pt x="200857" y="235673"/>
                  <a:pt x="276518" y="7652"/>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18" name="TextBox 17">
            <a:extLst>
              <a:ext uri="{FF2B5EF4-FFF2-40B4-BE49-F238E27FC236}">
                <a16:creationId xmlns:a16="http://schemas.microsoft.com/office/drawing/2014/main" id="{836A82A8-0CC3-4982-A179-6906985D5757}"/>
              </a:ext>
            </a:extLst>
          </p:cNvPr>
          <p:cNvSpPr txBox="1"/>
          <p:nvPr/>
        </p:nvSpPr>
        <p:spPr>
          <a:xfrm>
            <a:off x="8386618" y="6216287"/>
            <a:ext cx="3114022" cy="369332"/>
          </a:xfrm>
          <a:prstGeom prst="rect">
            <a:avLst/>
          </a:prstGeom>
          <a:noFill/>
        </p:spPr>
        <p:txBody>
          <a:bodyPr wrap="square">
            <a:spAutoFit/>
          </a:bodyPr>
          <a:lstStyle/>
          <a:p>
            <a:pPr algn="ctr"/>
            <a:r>
              <a:rPr lang="en-US" sz="1800" b="1" i="1" dirty="0">
                <a:solidFill>
                  <a:schemeClr val="accent4">
                    <a:lumMod val="75000"/>
                  </a:schemeClr>
                </a:solidFill>
              </a:rPr>
              <a:t>Interconnected networks </a:t>
            </a:r>
            <a:endParaRPr lang="fr-FR" dirty="0"/>
          </a:p>
        </p:txBody>
      </p:sp>
      <p:sp>
        <p:nvSpPr>
          <p:cNvPr id="14" name="TextBox 13">
            <a:extLst>
              <a:ext uri="{FF2B5EF4-FFF2-40B4-BE49-F238E27FC236}">
                <a16:creationId xmlns:a16="http://schemas.microsoft.com/office/drawing/2014/main" id="{C42AA387-A235-4E89-9749-AD8CF065E6D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321833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6" name="TextBox 5">
            <a:extLst>
              <a:ext uri="{FF2B5EF4-FFF2-40B4-BE49-F238E27FC236}">
                <a16:creationId xmlns:a16="http://schemas.microsoft.com/office/drawing/2014/main" id="{66113443-C1F4-4F5E-AD0C-62B6DA07765D}"/>
              </a:ext>
            </a:extLst>
          </p:cNvPr>
          <p:cNvSpPr txBox="1"/>
          <p:nvPr/>
        </p:nvSpPr>
        <p:spPr>
          <a:xfrm>
            <a:off x="8395852" y="2299856"/>
            <a:ext cx="3343564" cy="3693319"/>
          </a:xfrm>
          <a:prstGeom prst="rect">
            <a:avLst/>
          </a:prstGeom>
          <a:noFill/>
        </p:spPr>
        <p:txBody>
          <a:bodyPr wrap="square" rtlCol="0">
            <a:spAutoFit/>
          </a:bodyPr>
          <a:lstStyle/>
          <a:p>
            <a:r>
              <a:rPr lang="en-US" dirty="0"/>
              <a:t>Important things to think about before using this representation:</a:t>
            </a:r>
          </a:p>
          <a:p>
            <a:endParaRPr lang="en-US" dirty="0"/>
          </a:p>
          <a:p>
            <a:pPr marL="285750" indent="-285750">
              <a:buFont typeface="Arial" panose="020B0604020202020204" pitchFamily="34" charset="0"/>
              <a:buChar char="•"/>
            </a:pPr>
            <a:r>
              <a:rPr lang="en-US" dirty="0"/>
              <a:t>Are my </a:t>
            </a:r>
            <a:r>
              <a:rPr lang="en-US" dirty="0" err="1"/>
              <a:t>behaviours</a:t>
            </a:r>
            <a:r>
              <a:rPr lang="en-US" dirty="0"/>
              <a:t> sufficiently different to represent as different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fr-FR" dirty="0" err="1"/>
              <a:t>Does</a:t>
            </a:r>
            <a:r>
              <a:rPr lang="fr-FR" dirty="0"/>
              <a:t> one </a:t>
            </a:r>
            <a:r>
              <a:rPr lang="fr-FR" dirty="0" err="1"/>
              <a:t>behaviour</a:t>
            </a:r>
            <a:r>
              <a:rPr lang="fr-FR" dirty="0"/>
              <a:t> </a:t>
            </a:r>
            <a:r>
              <a:rPr lang="fr-FR" dirty="0" err="1"/>
              <a:t>depend</a:t>
            </a:r>
            <a:r>
              <a:rPr lang="fr-FR" dirty="0"/>
              <a:t> on </a:t>
            </a:r>
            <a:r>
              <a:rPr lang="fr-FR" dirty="0" err="1"/>
              <a:t>another</a:t>
            </a:r>
            <a:r>
              <a:rPr lang="fr-FR" dirty="0"/>
              <a:t>? (e.g. grooming </a:t>
            </a:r>
            <a:r>
              <a:rPr lang="fr-FR" dirty="0" err="1"/>
              <a:t>requires</a:t>
            </a:r>
            <a:r>
              <a:rPr lang="fr-FR" dirty="0"/>
              <a:t> </a:t>
            </a:r>
            <a:r>
              <a:rPr lang="fr-FR" dirty="0" err="1"/>
              <a:t>proximity</a:t>
            </a:r>
            <a:r>
              <a:rPr lang="fr-FR" dirty="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Can I </a:t>
            </a:r>
            <a:r>
              <a:rPr lang="fr-FR" dirty="0" err="1"/>
              <a:t>scale</a:t>
            </a:r>
            <a:r>
              <a:rPr lang="fr-FR" dirty="0"/>
              <a:t> </a:t>
            </a:r>
            <a:r>
              <a:rPr lang="fr-FR" dirty="0" err="1"/>
              <a:t>edge</a:t>
            </a:r>
            <a:r>
              <a:rPr lang="fr-FR" dirty="0"/>
              <a:t> </a:t>
            </a:r>
            <a:r>
              <a:rPr lang="fr-FR" dirty="0" err="1"/>
              <a:t>weights</a:t>
            </a:r>
            <a:r>
              <a:rPr lang="fr-FR" dirty="0"/>
              <a:t> and directions to </a:t>
            </a:r>
            <a:r>
              <a:rPr lang="fr-FR" dirty="0" err="1"/>
              <a:t>make</a:t>
            </a:r>
            <a:r>
              <a:rPr lang="fr-FR" dirty="0"/>
              <a:t> </a:t>
            </a:r>
            <a:r>
              <a:rPr lang="fr-FR" dirty="0" err="1"/>
              <a:t>sense</a:t>
            </a:r>
            <a:r>
              <a:rPr lang="fr-FR" dirty="0"/>
              <a:t>?</a:t>
            </a:r>
          </a:p>
        </p:txBody>
      </p:sp>
      <p:sp>
        <p:nvSpPr>
          <p:cNvPr id="14" name="TextBox 13">
            <a:extLst>
              <a:ext uri="{FF2B5EF4-FFF2-40B4-BE49-F238E27FC236}">
                <a16:creationId xmlns:a16="http://schemas.microsoft.com/office/drawing/2014/main" id="{D86AB615-3C43-4348-9DB3-B747B9D9D06D}"/>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73199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graphicFrame>
        <p:nvGraphicFramePr>
          <p:cNvPr id="11" name="Table 38">
            <a:extLst>
              <a:ext uri="{FF2B5EF4-FFF2-40B4-BE49-F238E27FC236}">
                <a16:creationId xmlns:a16="http://schemas.microsoft.com/office/drawing/2014/main" id="{5490CA6D-D493-4676-BDA6-DD956D2CC7A0}"/>
              </a:ext>
            </a:extLst>
          </p:cNvPr>
          <p:cNvGraphicFramePr>
            <a:graphicFrameLocks noGrp="1"/>
          </p:cNvGraphicFramePr>
          <p:nvPr>
            <p:extLst>
              <p:ext uri="{D42A27DB-BD31-4B8C-83A1-F6EECF244321}">
                <p14:modId xmlns:p14="http://schemas.microsoft.com/office/powerpoint/2010/main" val="3462220260"/>
              </p:ext>
            </p:extLst>
          </p:nvPr>
        </p:nvGraphicFramePr>
        <p:xfrm>
          <a:off x="266007" y="218136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15" name="Table 38">
            <a:extLst>
              <a:ext uri="{FF2B5EF4-FFF2-40B4-BE49-F238E27FC236}">
                <a16:creationId xmlns:a16="http://schemas.microsoft.com/office/drawing/2014/main" id="{432E4712-4F66-4CB1-AE76-95AA8569FEDB}"/>
              </a:ext>
            </a:extLst>
          </p:cNvPr>
          <p:cNvGraphicFramePr>
            <a:graphicFrameLocks noGrp="1"/>
          </p:cNvGraphicFramePr>
          <p:nvPr>
            <p:extLst>
              <p:ext uri="{D42A27DB-BD31-4B8C-83A1-F6EECF244321}">
                <p14:modId xmlns:p14="http://schemas.microsoft.com/office/powerpoint/2010/main" val="1734339912"/>
              </p:ext>
            </p:extLst>
          </p:nvPr>
        </p:nvGraphicFramePr>
        <p:xfrm>
          <a:off x="4085932" y="218136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4</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2</a:t>
                      </a:r>
                      <a:endParaRPr lang="fr-FR" dirty="0"/>
                    </a:p>
                  </a:txBody>
                  <a:tcPr>
                    <a:solidFill>
                      <a:srgbClr val="00B05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16" name="Table 4">
            <a:extLst>
              <a:ext uri="{FF2B5EF4-FFF2-40B4-BE49-F238E27FC236}">
                <a16:creationId xmlns:a16="http://schemas.microsoft.com/office/drawing/2014/main" id="{06235836-C412-40F5-8089-11A39B913D21}"/>
              </a:ext>
            </a:extLst>
          </p:cNvPr>
          <p:cNvGraphicFramePr>
            <a:graphicFrameLocks noGrp="1"/>
          </p:cNvGraphicFramePr>
          <p:nvPr>
            <p:extLst>
              <p:ext uri="{D42A27DB-BD31-4B8C-83A1-F6EECF244321}">
                <p14:modId xmlns:p14="http://schemas.microsoft.com/office/powerpoint/2010/main" val="2570950046"/>
              </p:ext>
            </p:extLst>
          </p:nvPr>
        </p:nvGraphicFramePr>
        <p:xfrm>
          <a:off x="8875916" y="2157367"/>
          <a:ext cx="2551176" cy="4058920"/>
        </p:xfrm>
        <a:graphic>
          <a:graphicData uri="http://schemas.openxmlformats.org/drawingml/2006/table">
            <a:tbl>
              <a:tblPr firstRow="1" bandRow="1">
                <a:tableStyleId>{5C22544A-7EE6-4342-B048-85BDC9FD1C3A}</a:tableStyleId>
              </a:tblPr>
              <a:tblGrid>
                <a:gridCol w="637794">
                  <a:extLst>
                    <a:ext uri="{9D8B030D-6E8A-4147-A177-3AD203B41FA5}">
                      <a16:colId xmlns:a16="http://schemas.microsoft.com/office/drawing/2014/main" val="3633928271"/>
                    </a:ext>
                  </a:extLst>
                </a:gridCol>
                <a:gridCol w="637794">
                  <a:extLst>
                    <a:ext uri="{9D8B030D-6E8A-4147-A177-3AD203B41FA5}">
                      <a16:colId xmlns:a16="http://schemas.microsoft.com/office/drawing/2014/main" val="448717354"/>
                    </a:ext>
                  </a:extLst>
                </a:gridCol>
                <a:gridCol w="637794">
                  <a:extLst>
                    <a:ext uri="{9D8B030D-6E8A-4147-A177-3AD203B41FA5}">
                      <a16:colId xmlns:a16="http://schemas.microsoft.com/office/drawing/2014/main" val="4130169604"/>
                    </a:ext>
                  </a:extLst>
                </a:gridCol>
                <a:gridCol w="637794">
                  <a:extLst>
                    <a:ext uri="{9D8B030D-6E8A-4147-A177-3AD203B41FA5}">
                      <a16:colId xmlns:a16="http://schemas.microsoft.com/office/drawing/2014/main" val="2145150470"/>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Weight</a:t>
                      </a:r>
                      <a:endParaRPr lang="fr-FR" sz="1200" dirty="0">
                        <a:solidFill>
                          <a:schemeClr val="accent4">
                            <a:lumMod val="60000"/>
                            <a:lumOff val="40000"/>
                          </a:schemeClr>
                        </a:solidFill>
                      </a:endParaRPr>
                    </a:p>
                  </a:txBody>
                  <a:tcPr anchor="ctr">
                    <a:solidFill>
                      <a:schemeClr val="tx1"/>
                    </a:solidFill>
                  </a:tcPr>
                </a:tc>
                <a:tc>
                  <a:txBody>
                    <a:bodyPr/>
                    <a:lstStyle/>
                    <a:p>
                      <a:pPr algn="ctr"/>
                      <a:r>
                        <a:rPr lang="en-US" sz="1200" dirty="0">
                          <a:solidFill>
                            <a:schemeClr val="accent4">
                              <a:lumMod val="60000"/>
                              <a:lumOff val="40000"/>
                            </a:schemeClr>
                          </a:solidFill>
                        </a:rPr>
                        <a:t>Layer</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18" name="TextBox 17">
            <a:extLst>
              <a:ext uri="{FF2B5EF4-FFF2-40B4-BE49-F238E27FC236}">
                <a16:creationId xmlns:a16="http://schemas.microsoft.com/office/drawing/2014/main" id="{DBADE1C1-CD0A-438B-A0CD-50305D096408}"/>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56792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Tree>
    <p:extLst>
      <p:ext uri="{BB962C8B-B14F-4D97-AF65-F5344CB8AC3E}">
        <p14:creationId xmlns:p14="http://schemas.microsoft.com/office/powerpoint/2010/main" val="92616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AEFACFBE-98C7-4E7F-BE71-89776D34B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709" y="2673599"/>
            <a:ext cx="3938994" cy="2807467"/>
          </a:xfrm>
          <a:prstGeom prst="rect">
            <a:avLst/>
          </a:prstGeom>
        </p:spPr>
      </p:pic>
      <p:sp>
        <p:nvSpPr>
          <p:cNvPr id="15" name="Left Brace 14">
            <a:extLst>
              <a:ext uri="{FF2B5EF4-FFF2-40B4-BE49-F238E27FC236}">
                <a16:creationId xmlns:a16="http://schemas.microsoft.com/office/drawing/2014/main" id="{64F19B45-1E70-4FAE-BF2C-6A2C7FAA1134}"/>
              </a:ext>
            </a:extLst>
          </p:cNvPr>
          <p:cNvSpPr/>
          <p:nvPr/>
        </p:nvSpPr>
        <p:spPr>
          <a:xfrm rot="16200000">
            <a:off x="9839737" y="3974357"/>
            <a:ext cx="400111" cy="3938654"/>
          </a:xfrm>
          <a:custGeom>
            <a:avLst/>
            <a:gdLst>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43799 h 3938654"/>
              <a:gd name="connsiteX6" fmla="*/ 200056 w 400111"/>
              <a:gd name="connsiteY6" fmla="*/ 550577 h 3938654"/>
              <a:gd name="connsiteX7" fmla="*/ 400112 w 400111"/>
              <a:gd name="connsiteY7" fmla="*/ 0 h 3938654"/>
              <a:gd name="connsiteX8" fmla="*/ 400111 w 400111"/>
              <a:gd name="connsiteY8" fmla="*/ 3938654 h 3938654"/>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21114 h 3938654"/>
              <a:gd name="connsiteX6" fmla="*/ 200056 w 400111"/>
              <a:gd name="connsiteY6" fmla="*/ 550577 h 3938654"/>
              <a:gd name="connsiteX7" fmla="*/ 400112 w 400111"/>
              <a:gd name="connsiteY7" fmla="*/ 0 h 39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111" h="3938654" stroke="0" extrusionOk="0">
                <a:moveTo>
                  <a:pt x="400111" y="3938654"/>
                </a:moveTo>
                <a:cubicBezTo>
                  <a:pt x="246114" y="3911817"/>
                  <a:pt x="182257" y="3698832"/>
                  <a:pt x="200055" y="3388077"/>
                </a:cubicBezTo>
                <a:cubicBezTo>
                  <a:pt x="237086" y="3069157"/>
                  <a:pt x="150301" y="2736226"/>
                  <a:pt x="200056" y="2407928"/>
                </a:cubicBezTo>
                <a:cubicBezTo>
                  <a:pt x="196349" y="2107473"/>
                  <a:pt x="107032" y="1876456"/>
                  <a:pt x="0" y="1857351"/>
                </a:cubicBezTo>
                <a:cubicBezTo>
                  <a:pt x="82407" y="1841987"/>
                  <a:pt x="247877" y="1633698"/>
                  <a:pt x="200056" y="1306774"/>
                </a:cubicBezTo>
                <a:cubicBezTo>
                  <a:pt x="218128" y="1171257"/>
                  <a:pt x="193583" y="1062950"/>
                  <a:pt x="200056" y="943799"/>
                </a:cubicBezTo>
                <a:cubicBezTo>
                  <a:pt x="206529" y="824649"/>
                  <a:pt x="198054" y="691672"/>
                  <a:pt x="200056" y="550577"/>
                </a:cubicBezTo>
                <a:cubicBezTo>
                  <a:pt x="198675" y="233335"/>
                  <a:pt x="275334" y="19859"/>
                  <a:pt x="400112" y="0"/>
                </a:cubicBezTo>
                <a:cubicBezTo>
                  <a:pt x="557266" y="1400866"/>
                  <a:pt x="554052" y="2662782"/>
                  <a:pt x="400111" y="3938654"/>
                </a:cubicBezTo>
                <a:close/>
              </a:path>
              <a:path w="400111" h="3938654" fill="none" extrusionOk="0">
                <a:moveTo>
                  <a:pt x="400111" y="3938654"/>
                </a:moveTo>
                <a:cubicBezTo>
                  <a:pt x="286537" y="3944171"/>
                  <a:pt x="227164" y="3712296"/>
                  <a:pt x="200055" y="3388077"/>
                </a:cubicBezTo>
                <a:cubicBezTo>
                  <a:pt x="199492" y="3074738"/>
                  <a:pt x="211539" y="2727832"/>
                  <a:pt x="200056" y="2407928"/>
                </a:cubicBezTo>
                <a:cubicBezTo>
                  <a:pt x="185950" y="2126246"/>
                  <a:pt x="87334" y="1858586"/>
                  <a:pt x="0" y="1857351"/>
                </a:cubicBezTo>
                <a:cubicBezTo>
                  <a:pt x="113523" y="1863361"/>
                  <a:pt x="164604" y="1629545"/>
                  <a:pt x="200056" y="1306774"/>
                </a:cubicBezTo>
                <a:cubicBezTo>
                  <a:pt x="181745" y="1120714"/>
                  <a:pt x="209649" y="1025307"/>
                  <a:pt x="200056" y="921114"/>
                </a:cubicBezTo>
                <a:cubicBezTo>
                  <a:pt x="190463" y="816921"/>
                  <a:pt x="187822" y="731268"/>
                  <a:pt x="200056" y="550577"/>
                </a:cubicBezTo>
                <a:cubicBezTo>
                  <a:pt x="190873" y="264937"/>
                  <a:pt x="279188" y="-13848"/>
                  <a:pt x="400112" y="0"/>
                </a:cubicBezTo>
              </a:path>
              <a:path w="400111" h="3938654" fill="none" stroke="0" extrusionOk="0">
                <a:moveTo>
                  <a:pt x="400111" y="3938654"/>
                </a:moveTo>
                <a:cubicBezTo>
                  <a:pt x="226284" y="3928409"/>
                  <a:pt x="211301" y="3701349"/>
                  <a:pt x="200055" y="3388077"/>
                </a:cubicBezTo>
                <a:cubicBezTo>
                  <a:pt x="210798" y="3077353"/>
                  <a:pt x="203705" y="2772437"/>
                  <a:pt x="200056" y="2407928"/>
                </a:cubicBezTo>
                <a:cubicBezTo>
                  <a:pt x="203188" y="2108677"/>
                  <a:pt x="117739" y="1866233"/>
                  <a:pt x="0" y="1857351"/>
                </a:cubicBezTo>
                <a:cubicBezTo>
                  <a:pt x="144881" y="1827238"/>
                  <a:pt x="212319" y="1553167"/>
                  <a:pt x="200056" y="1306774"/>
                </a:cubicBezTo>
                <a:cubicBezTo>
                  <a:pt x="188516" y="1137031"/>
                  <a:pt x="187350" y="1115924"/>
                  <a:pt x="200056" y="943799"/>
                </a:cubicBezTo>
                <a:cubicBezTo>
                  <a:pt x="212762" y="771675"/>
                  <a:pt x="208163" y="642034"/>
                  <a:pt x="200056" y="550577"/>
                </a:cubicBezTo>
                <a:cubicBezTo>
                  <a:pt x="200857" y="235673"/>
                  <a:pt x="276518" y="7652"/>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TextBox 17">
            <a:extLst>
              <a:ext uri="{FF2B5EF4-FFF2-40B4-BE49-F238E27FC236}">
                <a16:creationId xmlns:a16="http://schemas.microsoft.com/office/drawing/2014/main" id="{836A82A8-0CC3-4982-A179-6906985D5757}"/>
              </a:ext>
            </a:extLst>
          </p:cNvPr>
          <p:cNvSpPr txBox="1"/>
          <p:nvPr/>
        </p:nvSpPr>
        <p:spPr>
          <a:xfrm>
            <a:off x="8386618" y="6216287"/>
            <a:ext cx="3114022" cy="369332"/>
          </a:xfrm>
          <a:prstGeom prst="rect">
            <a:avLst/>
          </a:prstGeom>
          <a:noFill/>
        </p:spPr>
        <p:txBody>
          <a:bodyPr wrap="square">
            <a:spAutoFit/>
          </a:bodyPr>
          <a:lstStyle/>
          <a:p>
            <a:pPr algn="ctr"/>
            <a:r>
              <a:rPr lang="en-US" sz="1800" b="1" i="1" dirty="0">
                <a:solidFill>
                  <a:schemeClr val="accent4">
                    <a:lumMod val="75000"/>
                  </a:schemeClr>
                </a:solidFill>
              </a:rPr>
              <a:t>Interconnected networks </a:t>
            </a:r>
            <a:endParaRPr lang="fr-FR" dirty="0"/>
          </a:p>
        </p:txBody>
      </p:sp>
      <p:graphicFrame>
        <p:nvGraphicFramePr>
          <p:cNvPr id="14" name="Table 38">
            <a:extLst>
              <a:ext uri="{FF2B5EF4-FFF2-40B4-BE49-F238E27FC236}">
                <a16:creationId xmlns:a16="http://schemas.microsoft.com/office/drawing/2014/main" id="{88371BAF-93A4-476B-8569-0F0ED8DF87DB}"/>
              </a:ext>
            </a:extLst>
          </p:cNvPr>
          <p:cNvGraphicFramePr>
            <a:graphicFrameLocks noGrp="1"/>
          </p:cNvGraphicFramePr>
          <p:nvPr>
            <p:extLst>
              <p:ext uri="{D42A27DB-BD31-4B8C-83A1-F6EECF244321}">
                <p14:modId xmlns:p14="http://schemas.microsoft.com/office/powerpoint/2010/main" val="165998204"/>
              </p:ext>
            </p:extLst>
          </p:nvPr>
        </p:nvGraphicFramePr>
        <p:xfrm>
          <a:off x="1023389" y="2288903"/>
          <a:ext cx="4114800" cy="32918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160791391"/>
                    </a:ext>
                  </a:extLst>
                </a:gridCol>
                <a:gridCol w="457200">
                  <a:extLst>
                    <a:ext uri="{9D8B030D-6E8A-4147-A177-3AD203B41FA5}">
                      <a16:colId xmlns:a16="http://schemas.microsoft.com/office/drawing/2014/main" val="3580078151"/>
                    </a:ext>
                  </a:extLst>
                </a:gridCol>
                <a:gridCol w="457200">
                  <a:extLst>
                    <a:ext uri="{9D8B030D-6E8A-4147-A177-3AD203B41FA5}">
                      <a16:colId xmlns:a16="http://schemas.microsoft.com/office/drawing/2014/main" val="3040861133"/>
                    </a:ext>
                  </a:extLst>
                </a:gridCol>
                <a:gridCol w="457200">
                  <a:extLst>
                    <a:ext uri="{9D8B030D-6E8A-4147-A177-3AD203B41FA5}">
                      <a16:colId xmlns:a16="http://schemas.microsoft.com/office/drawing/2014/main" val="3750205406"/>
                    </a:ext>
                  </a:extLst>
                </a:gridCol>
                <a:gridCol w="457200">
                  <a:extLst>
                    <a:ext uri="{9D8B030D-6E8A-4147-A177-3AD203B41FA5}">
                      <a16:colId xmlns:a16="http://schemas.microsoft.com/office/drawing/2014/main" val="137373489"/>
                    </a:ext>
                  </a:extLst>
                </a:gridCol>
                <a:gridCol w="457200">
                  <a:extLst>
                    <a:ext uri="{9D8B030D-6E8A-4147-A177-3AD203B41FA5}">
                      <a16:colId xmlns:a16="http://schemas.microsoft.com/office/drawing/2014/main" val="3559658997"/>
                    </a:ext>
                  </a:extLst>
                </a:gridCol>
                <a:gridCol w="457200">
                  <a:extLst>
                    <a:ext uri="{9D8B030D-6E8A-4147-A177-3AD203B41FA5}">
                      <a16:colId xmlns:a16="http://schemas.microsoft.com/office/drawing/2014/main" val="654325955"/>
                    </a:ext>
                  </a:extLst>
                </a:gridCol>
                <a:gridCol w="457200">
                  <a:extLst>
                    <a:ext uri="{9D8B030D-6E8A-4147-A177-3AD203B41FA5}">
                      <a16:colId xmlns:a16="http://schemas.microsoft.com/office/drawing/2014/main" val="340643525"/>
                    </a:ext>
                  </a:extLst>
                </a:gridCol>
                <a:gridCol w="45720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A1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B4</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A1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A2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A3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A4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B1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B2</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B3</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F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B4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rgbClr val="00B0F0"/>
                    </a:solidFill>
                  </a:tcPr>
                </a:tc>
                <a:tc>
                  <a:txBody>
                    <a:bodyPr/>
                    <a:lstStyle/>
                    <a:p>
                      <a:pPr algn="ctr"/>
                      <a:r>
                        <a:rPr lang="en-US" dirty="0"/>
                        <a:t>0</a:t>
                      </a:r>
                      <a:endParaRPr lang="fr-FR" dirty="0"/>
                    </a:p>
                  </a:txBody>
                  <a:tcPr>
                    <a:solidFill>
                      <a:srgbClr val="00B0F0"/>
                    </a:solidFill>
                  </a:tcPr>
                </a:tc>
                <a:tc>
                  <a:txBody>
                    <a:bodyPr/>
                    <a:lstStyle/>
                    <a:p>
                      <a:pPr algn="ctr"/>
                      <a:r>
                        <a:rPr lang="en-US" dirty="0"/>
                        <a:t>1</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6" name="Rectangle 5">
            <a:extLst>
              <a:ext uri="{FF2B5EF4-FFF2-40B4-BE49-F238E27FC236}">
                <a16:creationId xmlns:a16="http://schemas.microsoft.com/office/drawing/2014/main" id="{BE580BC7-574B-4778-9EE6-50B5960D8EE0}"/>
              </a:ext>
            </a:extLst>
          </p:cNvPr>
          <p:cNvSpPr/>
          <p:nvPr/>
        </p:nvSpPr>
        <p:spPr>
          <a:xfrm>
            <a:off x="3315855" y="4147127"/>
            <a:ext cx="1822334" cy="1433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9DE45-3490-470F-999F-49E53010DE75}"/>
              </a:ext>
            </a:extLst>
          </p:cNvPr>
          <p:cNvSpPr/>
          <p:nvPr/>
        </p:nvSpPr>
        <p:spPr>
          <a:xfrm>
            <a:off x="3315855" y="2643716"/>
            <a:ext cx="1822334" cy="143361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8E1E8EA3-8497-4BE1-AE8B-E9FF77420A99}"/>
              </a:ext>
            </a:extLst>
          </p:cNvPr>
          <p:cNvSpPr txBox="1"/>
          <p:nvPr/>
        </p:nvSpPr>
        <p:spPr>
          <a:xfrm>
            <a:off x="5246255" y="3140364"/>
            <a:ext cx="2096654" cy="369332"/>
          </a:xfrm>
          <a:prstGeom prst="rect">
            <a:avLst/>
          </a:prstGeom>
          <a:noFill/>
        </p:spPr>
        <p:txBody>
          <a:bodyPr wrap="square" rtlCol="0">
            <a:spAutoFit/>
          </a:bodyPr>
          <a:lstStyle/>
          <a:p>
            <a:r>
              <a:rPr lang="en-US" b="1" dirty="0">
                <a:solidFill>
                  <a:srgbClr val="7030A0"/>
                </a:solidFill>
              </a:rPr>
              <a:t>Interlayer edges</a:t>
            </a:r>
            <a:endParaRPr lang="fr-FR" b="1" dirty="0">
              <a:solidFill>
                <a:srgbClr val="7030A0"/>
              </a:solidFill>
            </a:endParaRPr>
          </a:p>
        </p:txBody>
      </p:sp>
      <p:sp>
        <p:nvSpPr>
          <p:cNvPr id="20" name="TextBox 19">
            <a:extLst>
              <a:ext uri="{FF2B5EF4-FFF2-40B4-BE49-F238E27FC236}">
                <a16:creationId xmlns:a16="http://schemas.microsoft.com/office/drawing/2014/main" id="{877F7B11-1C56-468B-BFEC-F016B4B0999F}"/>
              </a:ext>
            </a:extLst>
          </p:cNvPr>
          <p:cNvSpPr txBox="1"/>
          <p:nvPr/>
        </p:nvSpPr>
        <p:spPr>
          <a:xfrm>
            <a:off x="5246255" y="4677777"/>
            <a:ext cx="2096654" cy="369332"/>
          </a:xfrm>
          <a:prstGeom prst="rect">
            <a:avLst/>
          </a:prstGeom>
          <a:noFill/>
        </p:spPr>
        <p:txBody>
          <a:bodyPr wrap="square" rtlCol="0">
            <a:spAutoFit/>
          </a:bodyPr>
          <a:lstStyle/>
          <a:p>
            <a:r>
              <a:rPr lang="en-US" b="1" dirty="0">
                <a:solidFill>
                  <a:srgbClr val="FF0000"/>
                </a:solidFill>
              </a:rPr>
              <a:t>Intralayer edges</a:t>
            </a:r>
            <a:endParaRPr lang="fr-FR" b="1" dirty="0">
              <a:solidFill>
                <a:srgbClr val="FF0000"/>
              </a:solidFill>
            </a:endParaRPr>
          </a:p>
        </p:txBody>
      </p:sp>
      <p:sp>
        <p:nvSpPr>
          <p:cNvPr id="21" name="TextBox 20">
            <a:extLst>
              <a:ext uri="{FF2B5EF4-FFF2-40B4-BE49-F238E27FC236}">
                <a16:creationId xmlns:a16="http://schemas.microsoft.com/office/drawing/2014/main" id="{994645F1-4B4E-422D-A180-309C1C0491FD}"/>
              </a:ext>
            </a:extLst>
          </p:cNvPr>
          <p:cNvSpPr txBox="1"/>
          <p:nvPr/>
        </p:nvSpPr>
        <p:spPr>
          <a:xfrm>
            <a:off x="1043055" y="5846955"/>
            <a:ext cx="4114800" cy="400110"/>
          </a:xfrm>
          <a:prstGeom prst="rect">
            <a:avLst/>
          </a:prstGeom>
          <a:noFill/>
        </p:spPr>
        <p:txBody>
          <a:bodyPr wrap="square" rtlCol="0">
            <a:spAutoFit/>
          </a:bodyPr>
          <a:lstStyle/>
          <a:p>
            <a:pPr algn="ctr"/>
            <a:r>
              <a:rPr lang="en-US" sz="2000" b="1" dirty="0"/>
              <a:t>Supra-adjacency matrix</a:t>
            </a:r>
            <a:endParaRPr lang="fr-FR" sz="2000" b="1" dirty="0"/>
          </a:p>
        </p:txBody>
      </p:sp>
      <p:sp>
        <p:nvSpPr>
          <p:cNvPr id="22" name="TextBox 21">
            <a:extLst>
              <a:ext uri="{FF2B5EF4-FFF2-40B4-BE49-F238E27FC236}">
                <a16:creationId xmlns:a16="http://schemas.microsoft.com/office/drawing/2014/main" id="{ADA82835-4467-4EDE-91CE-36E1C1875E8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393779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graphicFrame>
        <p:nvGraphicFramePr>
          <p:cNvPr id="14" name="Table 38">
            <a:extLst>
              <a:ext uri="{FF2B5EF4-FFF2-40B4-BE49-F238E27FC236}">
                <a16:creationId xmlns:a16="http://schemas.microsoft.com/office/drawing/2014/main" id="{88371BAF-93A4-476B-8569-0F0ED8DF87DB}"/>
              </a:ext>
            </a:extLst>
          </p:cNvPr>
          <p:cNvGraphicFramePr>
            <a:graphicFrameLocks noGrp="1"/>
          </p:cNvGraphicFramePr>
          <p:nvPr>
            <p:extLst>
              <p:ext uri="{D42A27DB-BD31-4B8C-83A1-F6EECF244321}">
                <p14:modId xmlns:p14="http://schemas.microsoft.com/office/powerpoint/2010/main" val="1663413696"/>
              </p:ext>
            </p:extLst>
          </p:nvPr>
        </p:nvGraphicFramePr>
        <p:xfrm>
          <a:off x="1023389" y="2288903"/>
          <a:ext cx="4114800" cy="32918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160791391"/>
                    </a:ext>
                  </a:extLst>
                </a:gridCol>
                <a:gridCol w="457200">
                  <a:extLst>
                    <a:ext uri="{9D8B030D-6E8A-4147-A177-3AD203B41FA5}">
                      <a16:colId xmlns:a16="http://schemas.microsoft.com/office/drawing/2014/main" val="3580078151"/>
                    </a:ext>
                  </a:extLst>
                </a:gridCol>
                <a:gridCol w="457200">
                  <a:extLst>
                    <a:ext uri="{9D8B030D-6E8A-4147-A177-3AD203B41FA5}">
                      <a16:colId xmlns:a16="http://schemas.microsoft.com/office/drawing/2014/main" val="3040861133"/>
                    </a:ext>
                  </a:extLst>
                </a:gridCol>
                <a:gridCol w="457200">
                  <a:extLst>
                    <a:ext uri="{9D8B030D-6E8A-4147-A177-3AD203B41FA5}">
                      <a16:colId xmlns:a16="http://schemas.microsoft.com/office/drawing/2014/main" val="3750205406"/>
                    </a:ext>
                  </a:extLst>
                </a:gridCol>
                <a:gridCol w="457200">
                  <a:extLst>
                    <a:ext uri="{9D8B030D-6E8A-4147-A177-3AD203B41FA5}">
                      <a16:colId xmlns:a16="http://schemas.microsoft.com/office/drawing/2014/main" val="137373489"/>
                    </a:ext>
                  </a:extLst>
                </a:gridCol>
                <a:gridCol w="457200">
                  <a:extLst>
                    <a:ext uri="{9D8B030D-6E8A-4147-A177-3AD203B41FA5}">
                      <a16:colId xmlns:a16="http://schemas.microsoft.com/office/drawing/2014/main" val="3559658997"/>
                    </a:ext>
                  </a:extLst>
                </a:gridCol>
                <a:gridCol w="457200">
                  <a:extLst>
                    <a:ext uri="{9D8B030D-6E8A-4147-A177-3AD203B41FA5}">
                      <a16:colId xmlns:a16="http://schemas.microsoft.com/office/drawing/2014/main" val="654325955"/>
                    </a:ext>
                  </a:extLst>
                </a:gridCol>
                <a:gridCol w="457200">
                  <a:extLst>
                    <a:ext uri="{9D8B030D-6E8A-4147-A177-3AD203B41FA5}">
                      <a16:colId xmlns:a16="http://schemas.microsoft.com/office/drawing/2014/main" val="340643525"/>
                    </a:ext>
                  </a:extLst>
                </a:gridCol>
                <a:gridCol w="45720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1B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4B</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1B</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2B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3B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F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4B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rgbClr val="00B0F0"/>
                    </a:solidFill>
                  </a:tcPr>
                </a:tc>
                <a:tc>
                  <a:txBody>
                    <a:bodyPr/>
                    <a:lstStyle/>
                    <a:p>
                      <a:pPr algn="ctr"/>
                      <a:r>
                        <a:rPr lang="en-US" dirty="0"/>
                        <a:t>0</a:t>
                      </a:r>
                      <a:endParaRPr lang="fr-FR" dirty="0"/>
                    </a:p>
                  </a:txBody>
                  <a:tcPr>
                    <a:solidFill>
                      <a:srgbClr val="00B0F0"/>
                    </a:solidFill>
                  </a:tcPr>
                </a:tc>
                <a:tc>
                  <a:txBody>
                    <a:bodyPr/>
                    <a:lstStyle/>
                    <a:p>
                      <a:pPr algn="ctr"/>
                      <a:r>
                        <a:rPr lang="en-US" dirty="0"/>
                        <a:t>1</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6" name="Rectangle 5">
            <a:extLst>
              <a:ext uri="{FF2B5EF4-FFF2-40B4-BE49-F238E27FC236}">
                <a16:creationId xmlns:a16="http://schemas.microsoft.com/office/drawing/2014/main" id="{BE580BC7-574B-4778-9EE6-50B5960D8EE0}"/>
              </a:ext>
            </a:extLst>
          </p:cNvPr>
          <p:cNvSpPr/>
          <p:nvPr/>
        </p:nvSpPr>
        <p:spPr>
          <a:xfrm>
            <a:off x="3315855" y="4147127"/>
            <a:ext cx="1822334" cy="1433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9DE45-3490-470F-999F-49E53010DE75}"/>
              </a:ext>
            </a:extLst>
          </p:cNvPr>
          <p:cNvSpPr/>
          <p:nvPr/>
        </p:nvSpPr>
        <p:spPr>
          <a:xfrm>
            <a:off x="3315855" y="2643716"/>
            <a:ext cx="1822334" cy="143361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8E1E8EA3-8497-4BE1-AE8B-E9FF77420A99}"/>
              </a:ext>
            </a:extLst>
          </p:cNvPr>
          <p:cNvSpPr txBox="1"/>
          <p:nvPr/>
        </p:nvSpPr>
        <p:spPr>
          <a:xfrm>
            <a:off x="5246255" y="3140364"/>
            <a:ext cx="2096654" cy="369332"/>
          </a:xfrm>
          <a:prstGeom prst="rect">
            <a:avLst/>
          </a:prstGeom>
          <a:noFill/>
        </p:spPr>
        <p:txBody>
          <a:bodyPr wrap="square" rtlCol="0">
            <a:spAutoFit/>
          </a:bodyPr>
          <a:lstStyle/>
          <a:p>
            <a:r>
              <a:rPr lang="en-US" b="1" dirty="0">
                <a:solidFill>
                  <a:srgbClr val="7030A0"/>
                </a:solidFill>
              </a:rPr>
              <a:t>Interlayer edges</a:t>
            </a:r>
            <a:endParaRPr lang="fr-FR" b="1" dirty="0">
              <a:solidFill>
                <a:srgbClr val="7030A0"/>
              </a:solidFill>
            </a:endParaRPr>
          </a:p>
        </p:txBody>
      </p:sp>
      <p:sp>
        <p:nvSpPr>
          <p:cNvPr id="20" name="TextBox 19">
            <a:extLst>
              <a:ext uri="{FF2B5EF4-FFF2-40B4-BE49-F238E27FC236}">
                <a16:creationId xmlns:a16="http://schemas.microsoft.com/office/drawing/2014/main" id="{877F7B11-1C56-468B-BFEC-F016B4B0999F}"/>
              </a:ext>
            </a:extLst>
          </p:cNvPr>
          <p:cNvSpPr txBox="1"/>
          <p:nvPr/>
        </p:nvSpPr>
        <p:spPr>
          <a:xfrm>
            <a:off x="5246255" y="4677777"/>
            <a:ext cx="2096654" cy="369332"/>
          </a:xfrm>
          <a:prstGeom prst="rect">
            <a:avLst/>
          </a:prstGeom>
          <a:noFill/>
        </p:spPr>
        <p:txBody>
          <a:bodyPr wrap="square" rtlCol="0">
            <a:spAutoFit/>
          </a:bodyPr>
          <a:lstStyle/>
          <a:p>
            <a:r>
              <a:rPr lang="en-US" b="1" dirty="0">
                <a:solidFill>
                  <a:srgbClr val="FF0000"/>
                </a:solidFill>
              </a:rPr>
              <a:t>Intralayer edges</a:t>
            </a:r>
            <a:endParaRPr lang="fr-FR" b="1" dirty="0">
              <a:solidFill>
                <a:srgbClr val="FF0000"/>
              </a:solidFill>
            </a:endParaRPr>
          </a:p>
        </p:txBody>
      </p:sp>
      <p:sp>
        <p:nvSpPr>
          <p:cNvPr id="21" name="TextBox 20">
            <a:extLst>
              <a:ext uri="{FF2B5EF4-FFF2-40B4-BE49-F238E27FC236}">
                <a16:creationId xmlns:a16="http://schemas.microsoft.com/office/drawing/2014/main" id="{994645F1-4B4E-422D-A180-309C1C0491FD}"/>
              </a:ext>
            </a:extLst>
          </p:cNvPr>
          <p:cNvSpPr txBox="1"/>
          <p:nvPr/>
        </p:nvSpPr>
        <p:spPr>
          <a:xfrm>
            <a:off x="1043055" y="5846955"/>
            <a:ext cx="4114800" cy="707886"/>
          </a:xfrm>
          <a:prstGeom prst="rect">
            <a:avLst/>
          </a:prstGeom>
          <a:noFill/>
        </p:spPr>
        <p:txBody>
          <a:bodyPr wrap="square" rtlCol="0">
            <a:spAutoFit/>
          </a:bodyPr>
          <a:lstStyle/>
          <a:p>
            <a:pPr algn="ctr"/>
            <a:r>
              <a:rPr lang="en-US" sz="2000" b="1" dirty="0"/>
              <a:t>Supra-adjacency matrix</a:t>
            </a:r>
          </a:p>
          <a:p>
            <a:pPr algn="ctr"/>
            <a:r>
              <a:rPr lang="en-US" sz="2000" b="1" i="1" dirty="0">
                <a:solidFill>
                  <a:schemeClr val="accent4">
                    <a:lumMod val="75000"/>
                  </a:schemeClr>
                </a:solidFill>
              </a:rPr>
              <a:t>Multiplex network</a:t>
            </a:r>
            <a:endParaRPr lang="fr-FR" sz="2000" b="1" i="1" dirty="0">
              <a:solidFill>
                <a:schemeClr val="accent4">
                  <a:lumMod val="75000"/>
                </a:schemeClr>
              </a:solidFill>
            </a:endParaRPr>
          </a:p>
        </p:txBody>
      </p:sp>
      <p:pic>
        <p:nvPicPr>
          <p:cNvPr id="16" name="Picture 15">
            <a:extLst>
              <a:ext uri="{FF2B5EF4-FFF2-40B4-BE49-F238E27FC236}">
                <a16:creationId xmlns:a16="http://schemas.microsoft.com/office/drawing/2014/main" id="{28368031-1664-4B97-BABA-D86A07088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024" y="2627333"/>
            <a:ext cx="3507217" cy="3039588"/>
          </a:xfrm>
          <a:prstGeom prst="rect">
            <a:avLst/>
          </a:prstGeom>
        </p:spPr>
      </p:pic>
      <p:sp>
        <p:nvSpPr>
          <p:cNvPr id="17" name="TextBox 16">
            <a:extLst>
              <a:ext uri="{FF2B5EF4-FFF2-40B4-BE49-F238E27FC236}">
                <a16:creationId xmlns:a16="http://schemas.microsoft.com/office/drawing/2014/main" id="{89D9CE99-5FCF-4E5C-B4A5-055D164EE80B}"/>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030161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pic>
        <p:nvPicPr>
          <p:cNvPr id="6" name="Picture 5">
            <a:extLst>
              <a:ext uri="{FF2B5EF4-FFF2-40B4-BE49-F238E27FC236}">
                <a16:creationId xmlns:a16="http://schemas.microsoft.com/office/drawing/2014/main" id="{FB3E90C2-973F-43D4-9322-E0DF0985542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7587" y="2694322"/>
            <a:ext cx="709685" cy="786491"/>
          </a:xfrm>
          <a:prstGeom prst="rect">
            <a:avLst/>
          </a:prstGeom>
        </p:spPr>
      </p:pic>
      <p:pic>
        <p:nvPicPr>
          <p:cNvPr id="7" name="Picture 6">
            <a:extLst>
              <a:ext uri="{FF2B5EF4-FFF2-40B4-BE49-F238E27FC236}">
                <a16:creationId xmlns:a16="http://schemas.microsoft.com/office/drawing/2014/main" id="{CBEBB817-DA73-484B-9670-3A2A32616159}"/>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944702" y="4487381"/>
            <a:ext cx="1109845" cy="821867"/>
          </a:xfrm>
          <a:prstGeom prst="rect">
            <a:avLst/>
          </a:prstGeom>
        </p:spPr>
      </p:pic>
      <p:pic>
        <p:nvPicPr>
          <p:cNvPr id="8" name="Picture 7">
            <a:extLst>
              <a:ext uri="{FF2B5EF4-FFF2-40B4-BE49-F238E27FC236}">
                <a16:creationId xmlns:a16="http://schemas.microsoft.com/office/drawing/2014/main" id="{2C4A34E6-1425-404F-883C-59B77BA8FCC2}"/>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2417902" y="4487381"/>
            <a:ext cx="1109845" cy="821867"/>
          </a:xfrm>
          <a:prstGeom prst="rect">
            <a:avLst/>
          </a:prstGeom>
        </p:spPr>
      </p:pic>
      <p:pic>
        <p:nvPicPr>
          <p:cNvPr id="9" name="Picture 8">
            <a:extLst>
              <a:ext uri="{FF2B5EF4-FFF2-40B4-BE49-F238E27FC236}">
                <a16:creationId xmlns:a16="http://schemas.microsoft.com/office/drawing/2014/main" id="{B8518239-5B85-4889-A327-9A81AD2548DC}"/>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4011076" y="4487380"/>
            <a:ext cx="1109845" cy="821867"/>
          </a:xfrm>
          <a:prstGeom prst="rect">
            <a:avLst/>
          </a:prstGeom>
        </p:spPr>
      </p:pic>
      <p:pic>
        <p:nvPicPr>
          <p:cNvPr id="10" name="Picture 9">
            <a:extLst>
              <a:ext uri="{FF2B5EF4-FFF2-40B4-BE49-F238E27FC236}">
                <a16:creationId xmlns:a16="http://schemas.microsoft.com/office/drawing/2014/main" id="{C66AC6AF-CB0D-4B6E-82FB-21B3DAC1ADA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0496" y="2694321"/>
            <a:ext cx="709685" cy="786491"/>
          </a:xfrm>
          <a:prstGeom prst="rect">
            <a:avLst/>
          </a:prstGeom>
        </p:spPr>
      </p:pic>
      <p:pic>
        <p:nvPicPr>
          <p:cNvPr id="11" name="Picture 10">
            <a:extLst>
              <a:ext uri="{FF2B5EF4-FFF2-40B4-BE49-F238E27FC236}">
                <a16:creationId xmlns:a16="http://schemas.microsoft.com/office/drawing/2014/main" id="{841A8ED7-5788-4233-8EC7-3FC0D8295C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405" y="2694321"/>
            <a:ext cx="709685" cy="786491"/>
          </a:xfrm>
          <a:prstGeom prst="rect">
            <a:avLst/>
          </a:prstGeom>
        </p:spPr>
      </p:pic>
      <p:pic>
        <p:nvPicPr>
          <p:cNvPr id="12" name="Picture 11">
            <a:extLst>
              <a:ext uri="{FF2B5EF4-FFF2-40B4-BE49-F238E27FC236}">
                <a16:creationId xmlns:a16="http://schemas.microsoft.com/office/drawing/2014/main" id="{B25715B7-0D7B-40B8-A993-1B61310B256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56314" y="2694320"/>
            <a:ext cx="709685" cy="786491"/>
          </a:xfrm>
          <a:prstGeom prst="rect">
            <a:avLst/>
          </a:prstGeom>
        </p:spPr>
      </p:pic>
      <p:pic>
        <p:nvPicPr>
          <p:cNvPr id="13" name="Picture 12">
            <a:extLst>
              <a:ext uri="{FF2B5EF4-FFF2-40B4-BE49-F238E27FC236}">
                <a16:creationId xmlns:a16="http://schemas.microsoft.com/office/drawing/2014/main" id="{B8867B80-54D0-4BE8-B595-C8E78D79D8D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12299" y="2694631"/>
            <a:ext cx="709685" cy="786491"/>
          </a:xfrm>
          <a:prstGeom prst="rect">
            <a:avLst/>
          </a:prstGeom>
        </p:spPr>
      </p:pic>
      <p:cxnSp>
        <p:nvCxnSpPr>
          <p:cNvPr id="14" name="Straight Connector 13">
            <a:extLst>
              <a:ext uri="{FF2B5EF4-FFF2-40B4-BE49-F238E27FC236}">
                <a16:creationId xmlns:a16="http://schemas.microsoft.com/office/drawing/2014/main" id="{DCB64778-C1CF-4D62-8F93-020DBBC10CDE}"/>
              </a:ext>
            </a:extLst>
          </p:cNvPr>
          <p:cNvCxnSpPr>
            <a:cxnSpLocks/>
            <a:endCxn id="7" idx="0"/>
          </p:cNvCxnSpPr>
          <p:nvPr/>
        </p:nvCxnSpPr>
        <p:spPr>
          <a:xfrm>
            <a:off x="1278693" y="3556002"/>
            <a:ext cx="22093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BDE939-4916-4E86-872A-65E6CA2336D1}"/>
              </a:ext>
            </a:extLst>
          </p:cNvPr>
          <p:cNvCxnSpPr>
            <a:cxnSpLocks/>
            <a:endCxn id="7" idx="0"/>
          </p:cNvCxnSpPr>
          <p:nvPr/>
        </p:nvCxnSpPr>
        <p:spPr>
          <a:xfrm flipH="1">
            <a:off x="1499625" y="3556002"/>
            <a:ext cx="55492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B657AD-5047-4C48-83C6-B8C530E47EF9}"/>
              </a:ext>
            </a:extLst>
          </p:cNvPr>
          <p:cNvCxnSpPr>
            <a:cxnSpLocks/>
            <a:endCxn id="8" idx="0"/>
          </p:cNvCxnSpPr>
          <p:nvPr/>
        </p:nvCxnSpPr>
        <p:spPr>
          <a:xfrm>
            <a:off x="2275479" y="3556001"/>
            <a:ext cx="697346"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0C359F-A4E0-4633-BEF1-E673A3A4D7F5}"/>
              </a:ext>
            </a:extLst>
          </p:cNvPr>
          <p:cNvCxnSpPr>
            <a:cxnSpLocks/>
            <a:endCxn id="8" idx="0"/>
          </p:cNvCxnSpPr>
          <p:nvPr/>
        </p:nvCxnSpPr>
        <p:spPr>
          <a:xfrm flipH="1">
            <a:off x="2972825" y="3556001"/>
            <a:ext cx="22093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7F072-B0A4-4710-9002-CA1D049E0EEC}"/>
              </a:ext>
            </a:extLst>
          </p:cNvPr>
          <p:cNvCxnSpPr>
            <a:cxnSpLocks/>
            <a:endCxn id="8" idx="0"/>
          </p:cNvCxnSpPr>
          <p:nvPr/>
        </p:nvCxnSpPr>
        <p:spPr>
          <a:xfrm flipH="1">
            <a:off x="2972825" y="3556001"/>
            <a:ext cx="103825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D46236-FF90-40B5-B2DC-18892E9036F4}"/>
              </a:ext>
            </a:extLst>
          </p:cNvPr>
          <p:cNvCxnSpPr>
            <a:cxnSpLocks/>
            <a:endCxn id="9" idx="0"/>
          </p:cNvCxnSpPr>
          <p:nvPr/>
        </p:nvCxnSpPr>
        <p:spPr>
          <a:xfrm flipH="1">
            <a:off x="4565999" y="3556000"/>
            <a:ext cx="393928"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35A9080-BEA8-466D-9975-003BCAEB4C69}"/>
              </a:ext>
            </a:extLst>
          </p:cNvPr>
          <p:cNvSpPr txBox="1"/>
          <p:nvPr/>
        </p:nvSpPr>
        <p:spPr>
          <a:xfrm>
            <a:off x="1050796" y="2071718"/>
            <a:ext cx="4643423" cy="461665"/>
          </a:xfrm>
          <a:prstGeom prst="rect">
            <a:avLst/>
          </a:prstGeom>
          <a:noFill/>
        </p:spPr>
        <p:txBody>
          <a:bodyPr wrap="square">
            <a:spAutoFit/>
          </a:bodyPr>
          <a:lstStyle/>
          <a:p>
            <a:pPr algn="ctr"/>
            <a:r>
              <a:rPr lang="fr-FR" sz="2400" i="1" dirty="0"/>
              <a:t>Resource use networks</a:t>
            </a:r>
          </a:p>
        </p:txBody>
      </p:sp>
      <p:sp>
        <p:nvSpPr>
          <p:cNvPr id="45" name="TextBox 44">
            <a:extLst>
              <a:ext uri="{FF2B5EF4-FFF2-40B4-BE49-F238E27FC236}">
                <a16:creationId xmlns:a16="http://schemas.microsoft.com/office/drawing/2014/main" id="{7155A336-5126-4D45-8C18-5CB9BDD7FF4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586500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pic>
        <p:nvPicPr>
          <p:cNvPr id="6" name="Picture 5">
            <a:extLst>
              <a:ext uri="{FF2B5EF4-FFF2-40B4-BE49-F238E27FC236}">
                <a16:creationId xmlns:a16="http://schemas.microsoft.com/office/drawing/2014/main" id="{FB3E90C2-973F-43D4-9322-E0DF0985542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7587" y="2694322"/>
            <a:ext cx="709685" cy="786491"/>
          </a:xfrm>
          <a:prstGeom prst="rect">
            <a:avLst/>
          </a:prstGeom>
        </p:spPr>
      </p:pic>
      <p:pic>
        <p:nvPicPr>
          <p:cNvPr id="7" name="Picture 6">
            <a:extLst>
              <a:ext uri="{FF2B5EF4-FFF2-40B4-BE49-F238E27FC236}">
                <a16:creationId xmlns:a16="http://schemas.microsoft.com/office/drawing/2014/main" id="{CBEBB817-DA73-484B-9670-3A2A32616159}"/>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944702" y="4487381"/>
            <a:ext cx="1109845" cy="821867"/>
          </a:xfrm>
          <a:prstGeom prst="rect">
            <a:avLst/>
          </a:prstGeom>
        </p:spPr>
      </p:pic>
      <p:pic>
        <p:nvPicPr>
          <p:cNvPr id="8" name="Picture 7">
            <a:extLst>
              <a:ext uri="{FF2B5EF4-FFF2-40B4-BE49-F238E27FC236}">
                <a16:creationId xmlns:a16="http://schemas.microsoft.com/office/drawing/2014/main" id="{2C4A34E6-1425-404F-883C-59B77BA8FCC2}"/>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2417902" y="4487381"/>
            <a:ext cx="1109845" cy="821867"/>
          </a:xfrm>
          <a:prstGeom prst="rect">
            <a:avLst/>
          </a:prstGeom>
        </p:spPr>
      </p:pic>
      <p:pic>
        <p:nvPicPr>
          <p:cNvPr id="9" name="Picture 8">
            <a:extLst>
              <a:ext uri="{FF2B5EF4-FFF2-40B4-BE49-F238E27FC236}">
                <a16:creationId xmlns:a16="http://schemas.microsoft.com/office/drawing/2014/main" id="{B8518239-5B85-4889-A327-9A81AD2548DC}"/>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4011076" y="4487380"/>
            <a:ext cx="1109845" cy="821867"/>
          </a:xfrm>
          <a:prstGeom prst="rect">
            <a:avLst/>
          </a:prstGeom>
        </p:spPr>
      </p:pic>
      <p:pic>
        <p:nvPicPr>
          <p:cNvPr id="10" name="Picture 9">
            <a:extLst>
              <a:ext uri="{FF2B5EF4-FFF2-40B4-BE49-F238E27FC236}">
                <a16:creationId xmlns:a16="http://schemas.microsoft.com/office/drawing/2014/main" id="{C66AC6AF-CB0D-4B6E-82FB-21B3DAC1ADA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0496" y="2694321"/>
            <a:ext cx="709685" cy="786491"/>
          </a:xfrm>
          <a:prstGeom prst="rect">
            <a:avLst/>
          </a:prstGeom>
        </p:spPr>
      </p:pic>
      <p:pic>
        <p:nvPicPr>
          <p:cNvPr id="11" name="Picture 10">
            <a:extLst>
              <a:ext uri="{FF2B5EF4-FFF2-40B4-BE49-F238E27FC236}">
                <a16:creationId xmlns:a16="http://schemas.microsoft.com/office/drawing/2014/main" id="{841A8ED7-5788-4233-8EC7-3FC0D8295C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405" y="2694321"/>
            <a:ext cx="709685" cy="786491"/>
          </a:xfrm>
          <a:prstGeom prst="rect">
            <a:avLst/>
          </a:prstGeom>
        </p:spPr>
      </p:pic>
      <p:pic>
        <p:nvPicPr>
          <p:cNvPr id="12" name="Picture 11">
            <a:extLst>
              <a:ext uri="{FF2B5EF4-FFF2-40B4-BE49-F238E27FC236}">
                <a16:creationId xmlns:a16="http://schemas.microsoft.com/office/drawing/2014/main" id="{B25715B7-0D7B-40B8-A993-1B61310B256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56314" y="2694320"/>
            <a:ext cx="709685" cy="786491"/>
          </a:xfrm>
          <a:prstGeom prst="rect">
            <a:avLst/>
          </a:prstGeom>
        </p:spPr>
      </p:pic>
      <p:pic>
        <p:nvPicPr>
          <p:cNvPr id="13" name="Picture 12">
            <a:extLst>
              <a:ext uri="{FF2B5EF4-FFF2-40B4-BE49-F238E27FC236}">
                <a16:creationId xmlns:a16="http://schemas.microsoft.com/office/drawing/2014/main" id="{B8867B80-54D0-4BE8-B595-C8E78D79D8D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12299" y="2694631"/>
            <a:ext cx="709685" cy="786491"/>
          </a:xfrm>
          <a:prstGeom prst="rect">
            <a:avLst/>
          </a:prstGeom>
        </p:spPr>
      </p:pic>
      <p:cxnSp>
        <p:nvCxnSpPr>
          <p:cNvPr id="14" name="Straight Connector 13">
            <a:extLst>
              <a:ext uri="{FF2B5EF4-FFF2-40B4-BE49-F238E27FC236}">
                <a16:creationId xmlns:a16="http://schemas.microsoft.com/office/drawing/2014/main" id="{DCB64778-C1CF-4D62-8F93-020DBBC10CDE}"/>
              </a:ext>
            </a:extLst>
          </p:cNvPr>
          <p:cNvCxnSpPr>
            <a:cxnSpLocks/>
            <a:endCxn id="7" idx="0"/>
          </p:cNvCxnSpPr>
          <p:nvPr/>
        </p:nvCxnSpPr>
        <p:spPr>
          <a:xfrm>
            <a:off x="1278693" y="3556002"/>
            <a:ext cx="22093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BDE939-4916-4E86-872A-65E6CA2336D1}"/>
              </a:ext>
            </a:extLst>
          </p:cNvPr>
          <p:cNvCxnSpPr>
            <a:cxnSpLocks/>
            <a:endCxn id="7" idx="0"/>
          </p:cNvCxnSpPr>
          <p:nvPr/>
        </p:nvCxnSpPr>
        <p:spPr>
          <a:xfrm flipH="1">
            <a:off x="1499625" y="3556002"/>
            <a:ext cx="55492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B657AD-5047-4C48-83C6-B8C530E47EF9}"/>
              </a:ext>
            </a:extLst>
          </p:cNvPr>
          <p:cNvCxnSpPr>
            <a:cxnSpLocks/>
            <a:endCxn id="8" idx="0"/>
          </p:cNvCxnSpPr>
          <p:nvPr/>
        </p:nvCxnSpPr>
        <p:spPr>
          <a:xfrm>
            <a:off x="2275479" y="3556001"/>
            <a:ext cx="697346"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0C359F-A4E0-4633-BEF1-E673A3A4D7F5}"/>
              </a:ext>
            </a:extLst>
          </p:cNvPr>
          <p:cNvCxnSpPr>
            <a:cxnSpLocks/>
            <a:endCxn id="8" idx="0"/>
          </p:cNvCxnSpPr>
          <p:nvPr/>
        </p:nvCxnSpPr>
        <p:spPr>
          <a:xfrm flipH="1">
            <a:off x="2972825" y="3556001"/>
            <a:ext cx="22093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7F072-B0A4-4710-9002-CA1D049E0EEC}"/>
              </a:ext>
            </a:extLst>
          </p:cNvPr>
          <p:cNvCxnSpPr>
            <a:cxnSpLocks/>
            <a:endCxn id="8" idx="0"/>
          </p:cNvCxnSpPr>
          <p:nvPr/>
        </p:nvCxnSpPr>
        <p:spPr>
          <a:xfrm flipH="1">
            <a:off x="2972825" y="3556001"/>
            <a:ext cx="103825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D46236-FF90-40B5-B2DC-18892E9036F4}"/>
              </a:ext>
            </a:extLst>
          </p:cNvPr>
          <p:cNvCxnSpPr>
            <a:cxnSpLocks/>
            <a:endCxn id="9" idx="0"/>
          </p:cNvCxnSpPr>
          <p:nvPr/>
        </p:nvCxnSpPr>
        <p:spPr>
          <a:xfrm flipH="1">
            <a:off x="4565999" y="3556000"/>
            <a:ext cx="393928"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41A904D-10B0-4236-A4B5-A18823647E2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61410" y="2691770"/>
            <a:ext cx="709685" cy="786491"/>
          </a:xfrm>
          <a:prstGeom prst="rect">
            <a:avLst/>
          </a:prstGeom>
        </p:spPr>
      </p:pic>
      <p:pic>
        <p:nvPicPr>
          <p:cNvPr id="35" name="Picture 34">
            <a:extLst>
              <a:ext uri="{FF2B5EF4-FFF2-40B4-BE49-F238E27FC236}">
                <a16:creationId xmlns:a16="http://schemas.microsoft.com/office/drawing/2014/main" id="{53BB53EC-4E3F-4C05-A9A8-5E4B7E7ABE5E}"/>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4319" y="2691769"/>
            <a:ext cx="709685" cy="786491"/>
          </a:xfrm>
          <a:prstGeom prst="rect">
            <a:avLst/>
          </a:prstGeom>
        </p:spPr>
      </p:pic>
      <p:pic>
        <p:nvPicPr>
          <p:cNvPr id="36" name="Picture 35">
            <a:extLst>
              <a:ext uri="{FF2B5EF4-FFF2-40B4-BE49-F238E27FC236}">
                <a16:creationId xmlns:a16="http://schemas.microsoft.com/office/drawing/2014/main" id="{50BB2C3A-73DF-4285-AD5D-CCDDEF6343E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47228" y="2691769"/>
            <a:ext cx="709685" cy="786491"/>
          </a:xfrm>
          <a:prstGeom prst="rect">
            <a:avLst/>
          </a:prstGeom>
        </p:spPr>
      </p:pic>
      <p:pic>
        <p:nvPicPr>
          <p:cNvPr id="37" name="Picture 36">
            <a:extLst>
              <a:ext uri="{FF2B5EF4-FFF2-40B4-BE49-F238E27FC236}">
                <a16:creationId xmlns:a16="http://schemas.microsoft.com/office/drawing/2014/main" id="{B88804F3-C8F7-419B-8DE5-DB035648F7D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40137" y="2691768"/>
            <a:ext cx="709685" cy="786491"/>
          </a:xfrm>
          <a:prstGeom prst="rect">
            <a:avLst/>
          </a:prstGeom>
        </p:spPr>
      </p:pic>
      <p:pic>
        <p:nvPicPr>
          <p:cNvPr id="38" name="Picture 37">
            <a:extLst>
              <a:ext uri="{FF2B5EF4-FFF2-40B4-BE49-F238E27FC236}">
                <a16:creationId xmlns:a16="http://schemas.microsoft.com/office/drawing/2014/main" id="{3DFA489A-4CDF-4F7B-A1E3-0548722641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496122" y="2692079"/>
            <a:ext cx="709685" cy="786491"/>
          </a:xfrm>
          <a:prstGeom prst="rect">
            <a:avLst/>
          </a:prstGeom>
        </p:spPr>
      </p:pic>
      <p:pic>
        <p:nvPicPr>
          <p:cNvPr id="39" name="Picture 38">
            <a:extLst>
              <a:ext uri="{FF2B5EF4-FFF2-40B4-BE49-F238E27FC236}">
                <a16:creationId xmlns:a16="http://schemas.microsoft.com/office/drawing/2014/main" id="{3DBC3546-BFDD-4992-A660-541A0675E14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34177" y="4487382"/>
            <a:ext cx="709685" cy="786491"/>
          </a:xfrm>
          <a:prstGeom prst="rect">
            <a:avLst/>
          </a:prstGeom>
        </p:spPr>
      </p:pic>
      <p:pic>
        <p:nvPicPr>
          <p:cNvPr id="40" name="Picture 39">
            <a:extLst>
              <a:ext uri="{FF2B5EF4-FFF2-40B4-BE49-F238E27FC236}">
                <a16:creationId xmlns:a16="http://schemas.microsoft.com/office/drawing/2014/main" id="{B1C4A692-41B9-4549-A035-D5360D7C0A8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27086" y="4487381"/>
            <a:ext cx="709685" cy="786491"/>
          </a:xfrm>
          <a:prstGeom prst="rect">
            <a:avLst/>
          </a:prstGeom>
        </p:spPr>
      </p:pic>
      <p:pic>
        <p:nvPicPr>
          <p:cNvPr id="41" name="Picture 40">
            <a:extLst>
              <a:ext uri="{FF2B5EF4-FFF2-40B4-BE49-F238E27FC236}">
                <a16:creationId xmlns:a16="http://schemas.microsoft.com/office/drawing/2014/main" id="{CF34CF14-D537-415B-AE43-A6A0BBE2E618}"/>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9995" y="4487381"/>
            <a:ext cx="709685" cy="786491"/>
          </a:xfrm>
          <a:prstGeom prst="rect">
            <a:avLst/>
          </a:prstGeom>
        </p:spPr>
      </p:pic>
      <p:pic>
        <p:nvPicPr>
          <p:cNvPr id="42" name="Picture 41">
            <a:extLst>
              <a:ext uri="{FF2B5EF4-FFF2-40B4-BE49-F238E27FC236}">
                <a16:creationId xmlns:a16="http://schemas.microsoft.com/office/drawing/2014/main" id="{3B1AF8E7-650F-47B4-93A5-A04F6C5371A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612904" y="4487380"/>
            <a:ext cx="709685" cy="786491"/>
          </a:xfrm>
          <a:prstGeom prst="rect">
            <a:avLst/>
          </a:prstGeom>
        </p:spPr>
      </p:pic>
      <p:pic>
        <p:nvPicPr>
          <p:cNvPr id="43" name="Picture 42">
            <a:extLst>
              <a:ext uri="{FF2B5EF4-FFF2-40B4-BE49-F238E27FC236}">
                <a16:creationId xmlns:a16="http://schemas.microsoft.com/office/drawing/2014/main" id="{E3C1886C-571B-4EAB-B429-D5EA09FB0B3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468889" y="4487691"/>
            <a:ext cx="709685" cy="786491"/>
          </a:xfrm>
          <a:prstGeom prst="rect">
            <a:avLst/>
          </a:prstGeom>
        </p:spPr>
      </p:pic>
      <p:cxnSp>
        <p:nvCxnSpPr>
          <p:cNvPr id="44" name="Straight Connector 43">
            <a:extLst>
              <a:ext uri="{FF2B5EF4-FFF2-40B4-BE49-F238E27FC236}">
                <a16:creationId xmlns:a16="http://schemas.microsoft.com/office/drawing/2014/main" id="{6EA4E28E-E525-4657-9B69-32252F4DEBE2}"/>
              </a:ext>
            </a:extLst>
          </p:cNvPr>
          <p:cNvCxnSpPr>
            <a:cxnSpLocks/>
          </p:cNvCxnSpPr>
          <p:nvPr/>
        </p:nvCxnSpPr>
        <p:spPr>
          <a:xfrm>
            <a:off x="7071081"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B1D9A89-75B7-4C0D-B814-56B9D355ED8C}"/>
              </a:ext>
            </a:extLst>
          </p:cNvPr>
          <p:cNvCxnSpPr>
            <a:cxnSpLocks/>
          </p:cNvCxnSpPr>
          <p:nvPr/>
        </p:nvCxnSpPr>
        <p:spPr>
          <a:xfrm>
            <a:off x="8036281"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474A765-4A15-4D97-8761-12F6CF89B6F3}"/>
              </a:ext>
            </a:extLst>
          </p:cNvPr>
          <p:cNvCxnSpPr>
            <a:cxnSpLocks/>
          </p:cNvCxnSpPr>
          <p:nvPr/>
        </p:nvCxnSpPr>
        <p:spPr>
          <a:xfrm>
            <a:off x="8992245"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357A90-AF13-4FA7-AF7C-6318ECEF1D0D}"/>
              </a:ext>
            </a:extLst>
          </p:cNvPr>
          <p:cNvCxnSpPr>
            <a:cxnSpLocks/>
          </p:cNvCxnSpPr>
          <p:nvPr/>
        </p:nvCxnSpPr>
        <p:spPr>
          <a:xfrm>
            <a:off x="8992245" y="3555999"/>
            <a:ext cx="1030098"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43AD68-3F23-48AF-87D1-D1B7405270BC}"/>
              </a:ext>
            </a:extLst>
          </p:cNvPr>
          <p:cNvCxnSpPr>
            <a:cxnSpLocks/>
          </p:cNvCxnSpPr>
          <p:nvPr/>
        </p:nvCxnSpPr>
        <p:spPr>
          <a:xfrm flipH="1">
            <a:off x="10022344" y="3555998"/>
            <a:ext cx="890963"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B7AB81-D37E-49E4-9DD0-EF415E3D2FA1}"/>
              </a:ext>
            </a:extLst>
          </p:cNvPr>
          <p:cNvCxnSpPr>
            <a:cxnSpLocks/>
          </p:cNvCxnSpPr>
          <p:nvPr/>
        </p:nvCxnSpPr>
        <p:spPr>
          <a:xfrm flipH="1">
            <a:off x="10948406" y="3555998"/>
            <a:ext cx="1"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8D3C3E9-530A-4A03-BC35-AB4CBEE88F7D}"/>
              </a:ext>
            </a:extLst>
          </p:cNvPr>
          <p:cNvCxnSpPr>
            <a:cxnSpLocks/>
          </p:cNvCxnSpPr>
          <p:nvPr/>
        </p:nvCxnSpPr>
        <p:spPr>
          <a:xfrm flipH="1">
            <a:off x="8065814" y="3555998"/>
            <a:ext cx="926431"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1D6BE20-F6DC-479F-9D83-69B8BD831A68}"/>
              </a:ext>
            </a:extLst>
          </p:cNvPr>
          <p:cNvSpPr txBox="1"/>
          <p:nvPr/>
        </p:nvSpPr>
        <p:spPr>
          <a:xfrm>
            <a:off x="6634177" y="2071718"/>
            <a:ext cx="4643423" cy="461665"/>
          </a:xfrm>
          <a:prstGeom prst="rect">
            <a:avLst/>
          </a:prstGeom>
          <a:noFill/>
        </p:spPr>
        <p:txBody>
          <a:bodyPr wrap="square">
            <a:spAutoFit/>
          </a:bodyPr>
          <a:lstStyle/>
          <a:p>
            <a:pPr algn="ctr"/>
            <a:r>
              <a:rPr lang="fr-FR" sz="2400" i="1" dirty="0" err="1"/>
              <a:t>Mating</a:t>
            </a:r>
            <a:r>
              <a:rPr lang="fr-FR" sz="2400" i="1" dirty="0"/>
              <a:t> networks</a:t>
            </a:r>
          </a:p>
        </p:txBody>
      </p:sp>
      <p:sp>
        <p:nvSpPr>
          <p:cNvPr id="66" name="TextBox 65">
            <a:extLst>
              <a:ext uri="{FF2B5EF4-FFF2-40B4-BE49-F238E27FC236}">
                <a16:creationId xmlns:a16="http://schemas.microsoft.com/office/drawing/2014/main" id="{B35A9080-BEA8-466D-9975-003BCAEB4C69}"/>
              </a:ext>
            </a:extLst>
          </p:cNvPr>
          <p:cNvSpPr txBox="1"/>
          <p:nvPr/>
        </p:nvSpPr>
        <p:spPr>
          <a:xfrm>
            <a:off x="1050796" y="2071718"/>
            <a:ext cx="4643423" cy="461665"/>
          </a:xfrm>
          <a:prstGeom prst="rect">
            <a:avLst/>
          </a:prstGeom>
          <a:noFill/>
        </p:spPr>
        <p:txBody>
          <a:bodyPr wrap="square">
            <a:spAutoFit/>
          </a:bodyPr>
          <a:lstStyle/>
          <a:p>
            <a:pPr algn="ctr"/>
            <a:r>
              <a:rPr lang="fr-FR" sz="2400" i="1" dirty="0"/>
              <a:t>Resource use networks</a:t>
            </a:r>
          </a:p>
        </p:txBody>
      </p:sp>
      <p:sp>
        <p:nvSpPr>
          <p:cNvPr id="67" name="TextBox 66">
            <a:extLst>
              <a:ext uri="{FF2B5EF4-FFF2-40B4-BE49-F238E27FC236}">
                <a16:creationId xmlns:a16="http://schemas.microsoft.com/office/drawing/2014/main" id="{60809647-CCB6-4196-9DD1-F0E3F490952D}"/>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904557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graphicFrame>
        <p:nvGraphicFramePr>
          <p:cNvPr id="45" name="Table 5">
            <a:extLst>
              <a:ext uri="{FF2B5EF4-FFF2-40B4-BE49-F238E27FC236}">
                <a16:creationId xmlns:a16="http://schemas.microsoft.com/office/drawing/2014/main" id="{A7FCF875-8B4D-453A-88A1-F7C1D3A56091}"/>
              </a:ext>
            </a:extLst>
          </p:cNvPr>
          <p:cNvGraphicFramePr>
            <a:graphicFrameLocks noGrp="1"/>
          </p:cNvGraphicFramePr>
          <p:nvPr>
            <p:extLst>
              <p:ext uri="{D42A27DB-BD31-4B8C-83A1-F6EECF244321}">
                <p14:modId xmlns:p14="http://schemas.microsoft.com/office/powerpoint/2010/main" val="1655270876"/>
              </p:ext>
            </p:extLst>
          </p:nvPr>
        </p:nvGraphicFramePr>
        <p:xfrm>
          <a:off x="1649411" y="2178902"/>
          <a:ext cx="3657600" cy="4297682"/>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033170270"/>
                    </a:ext>
                  </a:extLst>
                </a:gridCol>
                <a:gridCol w="457200">
                  <a:extLst>
                    <a:ext uri="{9D8B030D-6E8A-4147-A177-3AD203B41FA5}">
                      <a16:colId xmlns:a16="http://schemas.microsoft.com/office/drawing/2014/main" val="2030382524"/>
                    </a:ext>
                  </a:extLst>
                </a:gridCol>
                <a:gridCol w="457200">
                  <a:extLst>
                    <a:ext uri="{9D8B030D-6E8A-4147-A177-3AD203B41FA5}">
                      <a16:colId xmlns:a16="http://schemas.microsoft.com/office/drawing/2014/main" val="443164556"/>
                    </a:ext>
                  </a:extLst>
                </a:gridCol>
                <a:gridCol w="457200">
                  <a:extLst>
                    <a:ext uri="{9D8B030D-6E8A-4147-A177-3AD203B41FA5}">
                      <a16:colId xmlns:a16="http://schemas.microsoft.com/office/drawing/2014/main" val="506361527"/>
                    </a:ext>
                  </a:extLst>
                </a:gridCol>
                <a:gridCol w="457200">
                  <a:extLst>
                    <a:ext uri="{9D8B030D-6E8A-4147-A177-3AD203B41FA5}">
                      <a16:colId xmlns:a16="http://schemas.microsoft.com/office/drawing/2014/main" val="1601617591"/>
                    </a:ext>
                  </a:extLst>
                </a:gridCol>
                <a:gridCol w="457200">
                  <a:extLst>
                    <a:ext uri="{9D8B030D-6E8A-4147-A177-3AD203B41FA5}">
                      <a16:colId xmlns:a16="http://schemas.microsoft.com/office/drawing/2014/main" val="4341108"/>
                    </a:ext>
                  </a:extLst>
                </a:gridCol>
                <a:gridCol w="457200">
                  <a:extLst>
                    <a:ext uri="{9D8B030D-6E8A-4147-A177-3AD203B41FA5}">
                      <a16:colId xmlns:a16="http://schemas.microsoft.com/office/drawing/2014/main" val="3001118956"/>
                    </a:ext>
                  </a:extLst>
                </a:gridCol>
                <a:gridCol w="457200">
                  <a:extLst>
                    <a:ext uri="{9D8B030D-6E8A-4147-A177-3AD203B41FA5}">
                      <a16:colId xmlns:a16="http://schemas.microsoft.com/office/drawing/2014/main" val="195391122"/>
                    </a:ext>
                  </a:extLst>
                </a:gridCol>
              </a:tblGrid>
              <a:tr h="368373">
                <a:tc gridSpan="8">
                  <a:txBody>
                    <a:bodyPr/>
                    <a:lstStyle/>
                    <a:p>
                      <a:pPr algn="ctr"/>
                      <a:r>
                        <a:rPr lang="en-US" dirty="0"/>
                        <a:t>Individuals</a:t>
                      </a:r>
                      <a:endParaRPr lang="fr-FR"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extLst>
                  <a:ext uri="{0D108BD9-81ED-4DB2-BD59-A6C34878D82A}">
                    <a16:rowId xmlns:a16="http://schemas.microsoft.com/office/drawing/2014/main" val="3408083053"/>
                  </a:ext>
                </a:extLst>
              </a:tr>
              <a:tr h="552559">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1716873827"/>
                  </a:ext>
                </a:extLst>
              </a:tr>
              <a:tr h="337675">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823689601"/>
                  </a:ext>
                </a:extLst>
              </a:tr>
              <a:tr h="337675">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67726673"/>
                  </a:ext>
                </a:extLst>
              </a:tr>
              <a:tr h="337675">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628632633"/>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extLst>
                  <a:ext uri="{0D108BD9-81ED-4DB2-BD59-A6C34878D82A}">
                    <a16:rowId xmlns:a16="http://schemas.microsoft.com/office/drawing/2014/main" val="1700495660"/>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682890038"/>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080486891"/>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413278674"/>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041459024"/>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extLst>
                  <a:ext uri="{0D108BD9-81ED-4DB2-BD59-A6C34878D82A}">
                    <a16:rowId xmlns:a16="http://schemas.microsoft.com/office/drawing/2014/main" val="2316122829"/>
                  </a:ext>
                </a:extLst>
              </a:tr>
            </a:tbl>
          </a:graphicData>
        </a:graphic>
      </p:graphicFrame>
      <p:graphicFrame>
        <p:nvGraphicFramePr>
          <p:cNvPr id="46" name="Table 45">
            <a:extLst>
              <a:ext uri="{FF2B5EF4-FFF2-40B4-BE49-F238E27FC236}">
                <a16:creationId xmlns:a16="http://schemas.microsoft.com/office/drawing/2014/main" id="{68C78CE9-E2E7-4606-AC74-13C3EC7E3970}"/>
              </a:ext>
            </a:extLst>
          </p:cNvPr>
          <p:cNvGraphicFramePr>
            <a:graphicFrameLocks noGrp="1"/>
          </p:cNvGraphicFramePr>
          <p:nvPr>
            <p:extLst>
              <p:ext uri="{D42A27DB-BD31-4B8C-83A1-F6EECF244321}">
                <p14:modId xmlns:p14="http://schemas.microsoft.com/office/powerpoint/2010/main" val="4043355514"/>
              </p:ext>
            </p:extLst>
          </p:nvPr>
        </p:nvGraphicFramePr>
        <p:xfrm>
          <a:off x="775651" y="2178902"/>
          <a:ext cx="873760" cy="4297682"/>
        </p:xfrm>
        <a:graphic>
          <a:graphicData uri="http://schemas.openxmlformats.org/drawingml/2006/table">
            <a:tbl>
              <a:tblPr firstRow="1" bandRow="1">
                <a:tableStyleId>{5C22544A-7EE6-4342-B048-85BDC9FD1C3A}</a:tableStyleId>
              </a:tblPr>
              <a:tblGrid>
                <a:gridCol w="873760">
                  <a:extLst>
                    <a:ext uri="{9D8B030D-6E8A-4147-A177-3AD203B41FA5}">
                      <a16:colId xmlns:a16="http://schemas.microsoft.com/office/drawing/2014/main" val="2489099220"/>
                    </a:ext>
                  </a:extLst>
                </a:gridCol>
              </a:tblGrid>
              <a:tr h="920932">
                <a:tc>
                  <a:txBody>
                    <a:bodyPr/>
                    <a:lstStyle/>
                    <a:p>
                      <a:pPr algn="ctr"/>
                      <a:r>
                        <a:rPr lang="en-US" dirty="0"/>
                        <a:t>Places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r h="337675">
                <a:tc>
                  <a:txBody>
                    <a:bodyPr/>
                    <a:lstStyle/>
                    <a:p>
                      <a:pPr algn="l"/>
                      <a:r>
                        <a:rPr lang="en-US" sz="1600" b="1" dirty="0"/>
                        <a:t>9</a:t>
                      </a:r>
                      <a:endParaRPr lang="fr-FR" sz="1600" b="1" dirty="0"/>
                    </a:p>
                  </a:txBody>
                  <a:tcPr anchor="ctr">
                    <a:solidFill>
                      <a:schemeClr val="bg1">
                        <a:lumMod val="95000"/>
                      </a:schemeClr>
                    </a:solidFill>
                  </a:tcPr>
                </a:tc>
                <a:extLst>
                  <a:ext uri="{0D108BD9-81ED-4DB2-BD59-A6C34878D82A}">
                    <a16:rowId xmlns:a16="http://schemas.microsoft.com/office/drawing/2014/main" val="2057785605"/>
                  </a:ext>
                </a:extLst>
              </a:tr>
              <a:tr h="337675">
                <a:tc>
                  <a:txBody>
                    <a:bodyPr/>
                    <a:lstStyle/>
                    <a:p>
                      <a:pPr algn="l"/>
                      <a:r>
                        <a:rPr lang="en-US" sz="1600" b="1" dirty="0"/>
                        <a:t>10</a:t>
                      </a:r>
                      <a:endParaRPr lang="fr-FR" sz="1600" b="1" dirty="0"/>
                    </a:p>
                  </a:txBody>
                  <a:tcPr anchor="ctr">
                    <a:solidFill>
                      <a:schemeClr val="bg1">
                        <a:lumMod val="95000"/>
                      </a:schemeClr>
                    </a:solidFill>
                  </a:tcPr>
                </a:tc>
                <a:extLst>
                  <a:ext uri="{0D108BD9-81ED-4DB2-BD59-A6C34878D82A}">
                    <a16:rowId xmlns:a16="http://schemas.microsoft.com/office/drawing/2014/main" val="58793516"/>
                  </a:ext>
                </a:extLst>
              </a:tr>
            </a:tbl>
          </a:graphicData>
        </a:graphic>
      </p:graphicFrame>
      <p:sp>
        <p:nvSpPr>
          <p:cNvPr id="50" name="TextBox 49">
            <a:extLst>
              <a:ext uri="{FF2B5EF4-FFF2-40B4-BE49-F238E27FC236}">
                <a16:creationId xmlns:a16="http://schemas.microsoft.com/office/drawing/2014/main" id="{67F381A8-A043-4F78-86DE-6E0CACA87D55}"/>
              </a:ext>
            </a:extLst>
          </p:cNvPr>
          <p:cNvSpPr txBox="1"/>
          <p:nvPr/>
        </p:nvSpPr>
        <p:spPr>
          <a:xfrm>
            <a:off x="6659622" y="3660184"/>
            <a:ext cx="4710545" cy="830997"/>
          </a:xfrm>
          <a:prstGeom prst="rect">
            <a:avLst/>
          </a:prstGeom>
          <a:noFill/>
        </p:spPr>
        <p:txBody>
          <a:bodyPr wrap="square">
            <a:spAutoFit/>
          </a:bodyPr>
          <a:lstStyle/>
          <a:p>
            <a:r>
              <a:rPr lang="en-US" sz="2400" dirty="0"/>
              <a:t>Can be represented using an </a:t>
            </a:r>
            <a:r>
              <a:rPr lang="en-US" sz="2400" b="1" i="1" dirty="0">
                <a:solidFill>
                  <a:srgbClr val="FFC000"/>
                </a:solidFill>
              </a:rPr>
              <a:t>INCIDENCE MATRIX </a:t>
            </a:r>
            <a:endParaRPr lang="fr-FR" sz="2400" dirty="0"/>
          </a:p>
        </p:txBody>
      </p:sp>
      <p:sp>
        <p:nvSpPr>
          <p:cNvPr id="51" name="TextBox 50">
            <a:extLst>
              <a:ext uri="{FF2B5EF4-FFF2-40B4-BE49-F238E27FC236}">
                <a16:creationId xmlns:a16="http://schemas.microsoft.com/office/drawing/2014/main" id="{B01150C0-9A3B-4CFE-8FC2-9A22BD33D9EC}"/>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80960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8151353" y="2279258"/>
            <a:ext cx="3731493" cy="3828832"/>
          </a:xfrm>
          <a:prstGeom prst="rect">
            <a:avLst/>
          </a:prstGeom>
        </p:spPr>
      </p:pic>
      <p:pic>
        <p:nvPicPr>
          <p:cNvPr id="7" name="Picture 6">
            <a:extLst>
              <a:ext uri="{FF2B5EF4-FFF2-40B4-BE49-F238E27FC236}">
                <a16:creationId xmlns:a16="http://schemas.microsoft.com/office/drawing/2014/main" id="{17B442C1-2275-452A-8444-C5A813C947F7}"/>
              </a:ext>
            </a:extLst>
          </p:cNvPr>
          <p:cNvPicPr>
            <a:picLocks noChangeAspect="1"/>
          </p:cNvPicPr>
          <p:nvPr/>
        </p:nvPicPr>
        <p:blipFill>
          <a:blip r:embed="rId4"/>
          <a:stretch>
            <a:fillRect/>
          </a:stretch>
        </p:blipFill>
        <p:spPr>
          <a:xfrm>
            <a:off x="442948" y="2166030"/>
            <a:ext cx="7422419" cy="3967283"/>
          </a:xfrm>
          <a:prstGeom prst="rect">
            <a:avLst/>
          </a:prstGeom>
        </p:spPr>
      </p:pic>
      <p:sp>
        <p:nvSpPr>
          <p:cNvPr id="10" name="TextBox 9">
            <a:extLst>
              <a:ext uri="{FF2B5EF4-FFF2-40B4-BE49-F238E27FC236}">
                <a16:creationId xmlns:a16="http://schemas.microsoft.com/office/drawing/2014/main" id="{804BD8BA-D284-4502-8D5D-E390C1B79E5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154961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8151353" y="2279258"/>
            <a:ext cx="3731493" cy="3828832"/>
          </a:xfrm>
          <a:prstGeom prst="rect">
            <a:avLst/>
          </a:prstGeom>
        </p:spPr>
      </p:pic>
      <p:sp>
        <p:nvSpPr>
          <p:cNvPr id="8" name="TextBox 7">
            <a:extLst>
              <a:ext uri="{FF2B5EF4-FFF2-40B4-BE49-F238E27FC236}">
                <a16:creationId xmlns:a16="http://schemas.microsoft.com/office/drawing/2014/main" id="{4764EC5B-3B1C-4352-9B48-9B26823B3401}"/>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343296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1080653" y="2306967"/>
            <a:ext cx="3731493" cy="3828832"/>
          </a:xfrm>
          <a:prstGeom prst="rect">
            <a:avLst/>
          </a:prstGeom>
        </p:spPr>
      </p:pic>
      <p:sp>
        <p:nvSpPr>
          <p:cNvPr id="15" name="TextBox 14">
            <a:extLst>
              <a:ext uri="{FF2B5EF4-FFF2-40B4-BE49-F238E27FC236}">
                <a16:creationId xmlns:a16="http://schemas.microsoft.com/office/drawing/2014/main" id="{E0607B0F-9927-42A6-936B-FF243C67E26A}"/>
              </a:ext>
            </a:extLst>
          </p:cNvPr>
          <p:cNvSpPr txBox="1"/>
          <p:nvPr/>
        </p:nvSpPr>
        <p:spPr>
          <a:xfrm>
            <a:off x="5324762" y="2636515"/>
            <a:ext cx="6567320" cy="2554545"/>
          </a:xfrm>
          <a:prstGeom prst="rect">
            <a:avLst/>
          </a:prstGeom>
          <a:noFill/>
        </p:spPr>
        <p:txBody>
          <a:bodyPr wrap="square" rtlCol="0">
            <a:spAutoFit/>
          </a:bodyPr>
          <a:lstStyle/>
          <a:p>
            <a:r>
              <a:rPr lang="en-US" sz="2000" dirty="0"/>
              <a:t>Higher-order networks let us include information on the size of interactions.</a:t>
            </a:r>
          </a:p>
          <a:p>
            <a:endParaRPr lang="en-US" sz="2000" dirty="0"/>
          </a:p>
          <a:p>
            <a:r>
              <a:rPr lang="en-US" sz="2000" dirty="0"/>
              <a:t>An “edge” can now connect more than two individuals at a time.</a:t>
            </a:r>
          </a:p>
          <a:p>
            <a:endParaRPr lang="en-US" sz="2000" dirty="0"/>
          </a:p>
          <a:p>
            <a:r>
              <a:rPr lang="en-US" sz="2000" dirty="0"/>
              <a:t>Simplest type of higher-order is the </a:t>
            </a:r>
            <a:r>
              <a:rPr lang="en-US" sz="2000" b="1" i="1" dirty="0">
                <a:solidFill>
                  <a:schemeClr val="accent4">
                    <a:lumMod val="75000"/>
                  </a:schemeClr>
                </a:solidFill>
              </a:rPr>
              <a:t>HYPERGRAPH </a:t>
            </a:r>
            <a:r>
              <a:rPr lang="en-US" sz="2000" dirty="0"/>
              <a:t>in which nodes are connected by </a:t>
            </a:r>
            <a:r>
              <a:rPr lang="en-US" sz="2000" b="1" i="1" dirty="0">
                <a:solidFill>
                  <a:schemeClr val="accent4">
                    <a:lumMod val="75000"/>
                  </a:schemeClr>
                </a:solidFill>
              </a:rPr>
              <a:t>hyperedges</a:t>
            </a:r>
          </a:p>
        </p:txBody>
      </p:sp>
      <p:sp>
        <p:nvSpPr>
          <p:cNvPr id="16" name="TextBox 15">
            <a:extLst>
              <a:ext uri="{FF2B5EF4-FFF2-40B4-BE49-F238E27FC236}">
                <a16:creationId xmlns:a16="http://schemas.microsoft.com/office/drawing/2014/main" id="{C47E9D66-EF10-4E0F-B29A-EE38308DEB30}"/>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991061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9F1C3EDF-F2DE-4A6C-930E-4D2E665A53B7}"/>
              </a:ext>
            </a:extLst>
          </p:cNvPr>
          <p:cNvPicPr>
            <a:picLocks noChangeAspect="1"/>
          </p:cNvPicPr>
          <p:nvPr/>
        </p:nvPicPr>
        <p:blipFill rotWithShape="1">
          <a:blip r:embed="rId3">
            <a:extLst>
              <a:ext uri="{28A0092B-C50C-407E-A947-70E740481C1C}">
                <a14:useLocalDpi xmlns:a14="http://schemas.microsoft.com/office/drawing/2010/main" val="0"/>
              </a:ext>
            </a:extLst>
          </a:blip>
          <a:srcRect l="31978" t="22426" r="32750" b="20571"/>
          <a:stretch/>
        </p:blipFill>
        <p:spPr>
          <a:xfrm>
            <a:off x="638421" y="2223654"/>
            <a:ext cx="3950943" cy="3763489"/>
          </a:xfrm>
          <a:prstGeom prst="rect">
            <a:avLst/>
          </a:prstGeom>
        </p:spPr>
      </p:pic>
      <p:graphicFrame>
        <p:nvGraphicFramePr>
          <p:cNvPr id="10" name="Table 5">
            <a:extLst>
              <a:ext uri="{FF2B5EF4-FFF2-40B4-BE49-F238E27FC236}">
                <a16:creationId xmlns:a16="http://schemas.microsoft.com/office/drawing/2014/main" id="{BA05ADAD-7374-48B3-8941-8F72AA81931B}"/>
              </a:ext>
            </a:extLst>
          </p:cNvPr>
          <p:cNvGraphicFramePr>
            <a:graphicFrameLocks noGrp="1"/>
          </p:cNvGraphicFramePr>
          <p:nvPr>
            <p:extLst>
              <p:ext uri="{D42A27DB-BD31-4B8C-83A1-F6EECF244321}">
                <p14:modId xmlns:p14="http://schemas.microsoft.com/office/powerpoint/2010/main" val="2690758288"/>
              </p:ext>
            </p:extLst>
          </p:nvPr>
        </p:nvGraphicFramePr>
        <p:xfrm>
          <a:off x="6803304" y="2223654"/>
          <a:ext cx="3657600" cy="3622332"/>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033170270"/>
                    </a:ext>
                  </a:extLst>
                </a:gridCol>
                <a:gridCol w="365760">
                  <a:extLst>
                    <a:ext uri="{9D8B030D-6E8A-4147-A177-3AD203B41FA5}">
                      <a16:colId xmlns:a16="http://schemas.microsoft.com/office/drawing/2014/main" val="2030382524"/>
                    </a:ext>
                  </a:extLst>
                </a:gridCol>
                <a:gridCol w="365760">
                  <a:extLst>
                    <a:ext uri="{9D8B030D-6E8A-4147-A177-3AD203B41FA5}">
                      <a16:colId xmlns:a16="http://schemas.microsoft.com/office/drawing/2014/main" val="443164556"/>
                    </a:ext>
                  </a:extLst>
                </a:gridCol>
                <a:gridCol w="365760">
                  <a:extLst>
                    <a:ext uri="{9D8B030D-6E8A-4147-A177-3AD203B41FA5}">
                      <a16:colId xmlns:a16="http://schemas.microsoft.com/office/drawing/2014/main" val="506361527"/>
                    </a:ext>
                  </a:extLst>
                </a:gridCol>
                <a:gridCol w="365760">
                  <a:extLst>
                    <a:ext uri="{9D8B030D-6E8A-4147-A177-3AD203B41FA5}">
                      <a16:colId xmlns:a16="http://schemas.microsoft.com/office/drawing/2014/main" val="1601617591"/>
                    </a:ext>
                  </a:extLst>
                </a:gridCol>
                <a:gridCol w="365760">
                  <a:extLst>
                    <a:ext uri="{9D8B030D-6E8A-4147-A177-3AD203B41FA5}">
                      <a16:colId xmlns:a16="http://schemas.microsoft.com/office/drawing/2014/main" val="4341108"/>
                    </a:ext>
                  </a:extLst>
                </a:gridCol>
                <a:gridCol w="365760">
                  <a:extLst>
                    <a:ext uri="{9D8B030D-6E8A-4147-A177-3AD203B41FA5}">
                      <a16:colId xmlns:a16="http://schemas.microsoft.com/office/drawing/2014/main" val="3001118956"/>
                    </a:ext>
                  </a:extLst>
                </a:gridCol>
                <a:gridCol w="365760">
                  <a:extLst>
                    <a:ext uri="{9D8B030D-6E8A-4147-A177-3AD203B41FA5}">
                      <a16:colId xmlns:a16="http://schemas.microsoft.com/office/drawing/2014/main" val="195391122"/>
                    </a:ext>
                  </a:extLst>
                </a:gridCol>
                <a:gridCol w="365760">
                  <a:extLst>
                    <a:ext uri="{9D8B030D-6E8A-4147-A177-3AD203B41FA5}">
                      <a16:colId xmlns:a16="http://schemas.microsoft.com/office/drawing/2014/main" val="4016148342"/>
                    </a:ext>
                  </a:extLst>
                </a:gridCol>
                <a:gridCol w="365760">
                  <a:extLst>
                    <a:ext uri="{9D8B030D-6E8A-4147-A177-3AD203B41FA5}">
                      <a16:colId xmlns:a16="http://schemas.microsoft.com/office/drawing/2014/main" val="1585395503"/>
                    </a:ext>
                  </a:extLst>
                </a:gridCol>
              </a:tblGrid>
              <a:tr h="368373">
                <a:tc gridSpan="10">
                  <a:txBody>
                    <a:bodyPr/>
                    <a:lstStyle/>
                    <a:p>
                      <a:pPr algn="ctr"/>
                      <a:r>
                        <a:rPr lang="en-US" sz="1400" dirty="0"/>
                        <a:t>Individuals</a:t>
                      </a:r>
                      <a:endParaRPr lang="fr-FR" sz="1400"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408083053"/>
                  </a:ext>
                </a:extLst>
              </a:tr>
              <a:tr h="552559">
                <a:tc>
                  <a:txBody>
                    <a:bodyPr/>
                    <a:lstStyle/>
                    <a:p>
                      <a:pPr algn="ctr"/>
                      <a:r>
                        <a:rPr lang="en-US" sz="1400" b="1" dirty="0">
                          <a:solidFill>
                            <a:schemeClr val="accent4">
                              <a:lumMod val="60000"/>
                              <a:lumOff val="40000"/>
                            </a:schemeClr>
                          </a:solidFill>
                        </a:rPr>
                        <a:t>1</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2</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3</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4</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5</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6</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7</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8</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9</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10</a:t>
                      </a:r>
                      <a:endParaRPr lang="fr-FR" sz="1400"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1716873827"/>
                  </a:ext>
                </a:extLst>
              </a:tr>
              <a:tr h="337675">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extLst>
                  <a:ext uri="{0D108BD9-81ED-4DB2-BD59-A6C34878D82A}">
                    <a16:rowId xmlns:a16="http://schemas.microsoft.com/office/drawing/2014/main" val="3823689601"/>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367726673"/>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628632633"/>
                  </a:ext>
                </a:extLst>
              </a:tr>
              <a:tr h="337675">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extLst>
                  <a:ext uri="{0D108BD9-81ED-4DB2-BD59-A6C34878D82A}">
                    <a16:rowId xmlns:a16="http://schemas.microsoft.com/office/drawing/2014/main" val="1700495660"/>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3682890038"/>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extLst>
                  <a:ext uri="{0D108BD9-81ED-4DB2-BD59-A6C34878D82A}">
                    <a16:rowId xmlns:a16="http://schemas.microsoft.com/office/drawing/2014/main" val="3080486891"/>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extLst>
                  <a:ext uri="{0D108BD9-81ED-4DB2-BD59-A6C34878D82A}">
                    <a16:rowId xmlns:a16="http://schemas.microsoft.com/office/drawing/2014/main" val="413278674"/>
                  </a:ext>
                </a:extLst>
              </a:tr>
            </a:tbl>
          </a:graphicData>
        </a:graphic>
      </p:graphicFrame>
      <p:graphicFrame>
        <p:nvGraphicFramePr>
          <p:cNvPr id="12" name="Table 11">
            <a:extLst>
              <a:ext uri="{FF2B5EF4-FFF2-40B4-BE49-F238E27FC236}">
                <a16:creationId xmlns:a16="http://schemas.microsoft.com/office/drawing/2014/main" id="{D9779A7C-9DE6-4359-9EE7-98BD0B8CD16D}"/>
              </a:ext>
            </a:extLst>
          </p:cNvPr>
          <p:cNvGraphicFramePr>
            <a:graphicFrameLocks noGrp="1"/>
          </p:cNvGraphicFramePr>
          <p:nvPr>
            <p:extLst>
              <p:ext uri="{D42A27DB-BD31-4B8C-83A1-F6EECF244321}">
                <p14:modId xmlns:p14="http://schemas.microsoft.com/office/powerpoint/2010/main" val="2965285323"/>
              </p:ext>
            </p:extLst>
          </p:nvPr>
        </p:nvGraphicFramePr>
        <p:xfrm>
          <a:off x="5615711" y="2223654"/>
          <a:ext cx="1187593" cy="3622332"/>
        </p:xfrm>
        <a:graphic>
          <a:graphicData uri="http://schemas.openxmlformats.org/drawingml/2006/table">
            <a:tbl>
              <a:tblPr firstRow="1" bandRow="1">
                <a:tableStyleId>{5C22544A-7EE6-4342-B048-85BDC9FD1C3A}</a:tableStyleId>
              </a:tblPr>
              <a:tblGrid>
                <a:gridCol w="1187593">
                  <a:extLst>
                    <a:ext uri="{9D8B030D-6E8A-4147-A177-3AD203B41FA5}">
                      <a16:colId xmlns:a16="http://schemas.microsoft.com/office/drawing/2014/main" val="2489099220"/>
                    </a:ext>
                  </a:extLst>
                </a:gridCol>
              </a:tblGrid>
              <a:tr h="920932">
                <a:tc>
                  <a:txBody>
                    <a:bodyPr/>
                    <a:lstStyle/>
                    <a:p>
                      <a:pPr algn="ctr"/>
                      <a:r>
                        <a:rPr lang="en-US" sz="1400" dirty="0"/>
                        <a:t>Hyperedges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bl>
          </a:graphicData>
        </a:graphic>
      </p:graphicFrame>
      <p:sp>
        <p:nvSpPr>
          <p:cNvPr id="13" name="TextBox 12">
            <a:extLst>
              <a:ext uri="{FF2B5EF4-FFF2-40B4-BE49-F238E27FC236}">
                <a16:creationId xmlns:a16="http://schemas.microsoft.com/office/drawing/2014/main" id="{99F5416E-A4A0-4BB5-8314-1A7CA49CC443}"/>
              </a:ext>
            </a:extLst>
          </p:cNvPr>
          <p:cNvSpPr txBox="1"/>
          <p:nvPr/>
        </p:nvSpPr>
        <p:spPr>
          <a:xfrm>
            <a:off x="5615711" y="6097357"/>
            <a:ext cx="6169890" cy="369332"/>
          </a:xfrm>
          <a:prstGeom prst="rect">
            <a:avLst/>
          </a:prstGeom>
          <a:noFill/>
        </p:spPr>
        <p:txBody>
          <a:bodyPr wrap="square">
            <a:spAutoFit/>
          </a:bodyPr>
          <a:lstStyle/>
          <a:p>
            <a:r>
              <a:rPr lang="en-US" sz="1800" dirty="0"/>
              <a:t>Can be represented using an </a:t>
            </a:r>
            <a:r>
              <a:rPr lang="en-US" sz="1800" b="1" i="1" dirty="0">
                <a:solidFill>
                  <a:srgbClr val="FFC000"/>
                </a:solidFill>
              </a:rPr>
              <a:t>INCIDENCE MATRIX </a:t>
            </a:r>
            <a:endParaRPr lang="fr-FR" sz="1800" dirty="0"/>
          </a:p>
        </p:txBody>
      </p:sp>
      <p:sp>
        <p:nvSpPr>
          <p:cNvPr id="9" name="TextBox 8">
            <a:extLst>
              <a:ext uri="{FF2B5EF4-FFF2-40B4-BE49-F238E27FC236}">
                <a16:creationId xmlns:a16="http://schemas.microsoft.com/office/drawing/2014/main" id="{FCBD5B71-0C7C-408B-BB24-589F823027CC}"/>
              </a:ext>
            </a:extLst>
          </p:cNvPr>
          <p:cNvSpPr txBox="1"/>
          <p:nvPr/>
        </p:nvSpPr>
        <p:spPr>
          <a:xfrm>
            <a:off x="960581" y="5063613"/>
            <a:ext cx="508000" cy="276999"/>
          </a:xfrm>
          <a:prstGeom prst="rect">
            <a:avLst/>
          </a:prstGeom>
          <a:noFill/>
        </p:spPr>
        <p:txBody>
          <a:bodyPr wrap="square" rtlCol="0">
            <a:spAutoFit/>
          </a:bodyPr>
          <a:lstStyle/>
          <a:p>
            <a:pPr algn="ctr"/>
            <a:r>
              <a:rPr lang="en-US" sz="1200" b="1" dirty="0">
                <a:solidFill>
                  <a:schemeClr val="bg1"/>
                </a:solidFill>
              </a:rPr>
              <a:t>1</a:t>
            </a:r>
            <a:endParaRPr lang="fr-FR" sz="1200" b="1" dirty="0">
              <a:solidFill>
                <a:schemeClr val="bg1"/>
              </a:solidFill>
            </a:endParaRPr>
          </a:p>
        </p:txBody>
      </p:sp>
      <p:sp>
        <p:nvSpPr>
          <p:cNvPr id="16" name="TextBox 15">
            <a:extLst>
              <a:ext uri="{FF2B5EF4-FFF2-40B4-BE49-F238E27FC236}">
                <a16:creationId xmlns:a16="http://schemas.microsoft.com/office/drawing/2014/main" id="{7C33C502-4C80-4D67-BF9A-12AD27E77E52}"/>
              </a:ext>
            </a:extLst>
          </p:cNvPr>
          <p:cNvSpPr txBox="1"/>
          <p:nvPr/>
        </p:nvSpPr>
        <p:spPr>
          <a:xfrm>
            <a:off x="1154545" y="4777378"/>
            <a:ext cx="508000" cy="276999"/>
          </a:xfrm>
          <a:prstGeom prst="rect">
            <a:avLst/>
          </a:prstGeom>
          <a:noFill/>
        </p:spPr>
        <p:txBody>
          <a:bodyPr wrap="square" rtlCol="0">
            <a:spAutoFit/>
          </a:bodyPr>
          <a:lstStyle/>
          <a:p>
            <a:pPr algn="ctr"/>
            <a:r>
              <a:rPr lang="en-US" sz="1200" b="1" dirty="0">
                <a:solidFill>
                  <a:schemeClr val="bg1"/>
                </a:solidFill>
              </a:rPr>
              <a:t>2</a:t>
            </a:r>
            <a:endParaRPr lang="fr-FR" sz="1200" b="1" dirty="0">
              <a:solidFill>
                <a:schemeClr val="bg1"/>
              </a:solidFill>
            </a:endParaRPr>
          </a:p>
        </p:txBody>
      </p:sp>
      <p:sp>
        <p:nvSpPr>
          <p:cNvPr id="17" name="TextBox 16">
            <a:extLst>
              <a:ext uri="{FF2B5EF4-FFF2-40B4-BE49-F238E27FC236}">
                <a16:creationId xmlns:a16="http://schemas.microsoft.com/office/drawing/2014/main" id="{B93A7996-5C73-4BED-8F3A-1EA60D8A9A56}"/>
              </a:ext>
            </a:extLst>
          </p:cNvPr>
          <p:cNvSpPr txBox="1"/>
          <p:nvPr/>
        </p:nvSpPr>
        <p:spPr>
          <a:xfrm>
            <a:off x="1196109" y="5349848"/>
            <a:ext cx="508000" cy="276999"/>
          </a:xfrm>
          <a:prstGeom prst="rect">
            <a:avLst/>
          </a:prstGeom>
          <a:noFill/>
        </p:spPr>
        <p:txBody>
          <a:bodyPr wrap="square" rtlCol="0">
            <a:spAutoFit/>
          </a:bodyPr>
          <a:lstStyle/>
          <a:p>
            <a:pPr algn="ctr"/>
            <a:r>
              <a:rPr lang="en-US" sz="1200" b="1" dirty="0">
                <a:solidFill>
                  <a:schemeClr val="bg1"/>
                </a:solidFill>
              </a:rPr>
              <a:t>3</a:t>
            </a:r>
            <a:endParaRPr lang="fr-FR" sz="1200" b="1" dirty="0">
              <a:solidFill>
                <a:schemeClr val="bg1"/>
              </a:solidFill>
            </a:endParaRPr>
          </a:p>
        </p:txBody>
      </p:sp>
      <p:sp>
        <p:nvSpPr>
          <p:cNvPr id="18" name="TextBox 17">
            <a:extLst>
              <a:ext uri="{FF2B5EF4-FFF2-40B4-BE49-F238E27FC236}">
                <a16:creationId xmlns:a16="http://schemas.microsoft.com/office/drawing/2014/main" id="{D941216C-3F18-4288-AD8C-7715E341D1A9}"/>
              </a:ext>
            </a:extLst>
          </p:cNvPr>
          <p:cNvSpPr txBox="1"/>
          <p:nvPr/>
        </p:nvSpPr>
        <p:spPr>
          <a:xfrm>
            <a:off x="1481325" y="5184271"/>
            <a:ext cx="508000" cy="276999"/>
          </a:xfrm>
          <a:prstGeom prst="rect">
            <a:avLst/>
          </a:prstGeom>
          <a:noFill/>
        </p:spPr>
        <p:txBody>
          <a:bodyPr wrap="square" rtlCol="0">
            <a:spAutoFit/>
          </a:bodyPr>
          <a:lstStyle/>
          <a:p>
            <a:pPr algn="ctr"/>
            <a:r>
              <a:rPr lang="en-US" sz="1200" b="1" dirty="0">
                <a:solidFill>
                  <a:schemeClr val="bg1"/>
                </a:solidFill>
              </a:rPr>
              <a:t>4</a:t>
            </a:r>
            <a:endParaRPr lang="fr-FR" sz="1200" b="1" dirty="0">
              <a:solidFill>
                <a:schemeClr val="bg1"/>
              </a:solidFill>
            </a:endParaRPr>
          </a:p>
        </p:txBody>
      </p:sp>
      <p:sp>
        <p:nvSpPr>
          <p:cNvPr id="19" name="TextBox 18">
            <a:extLst>
              <a:ext uri="{FF2B5EF4-FFF2-40B4-BE49-F238E27FC236}">
                <a16:creationId xmlns:a16="http://schemas.microsoft.com/office/drawing/2014/main" id="{E040DAE3-B27D-4CD2-AD47-10D82037E550}"/>
              </a:ext>
            </a:extLst>
          </p:cNvPr>
          <p:cNvSpPr txBox="1"/>
          <p:nvPr/>
        </p:nvSpPr>
        <p:spPr>
          <a:xfrm>
            <a:off x="1653309" y="4641828"/>
            <a:ext cx="508000" cy="276999"/>
          </a:xfrm>
          <a:prstGeom prst="rect">
            <a:avLst/>
          </a:prstGeom>
          <a:noFill/>
        </p:spPr>
        <p:txBody>
          <a:bodyPr wrap="square" rtlCol="0">
            <a:spAutoFit/>
          </a:bodyPr>
          <a:lstStyle/>
          <a:p>
            <a:pPr algn="ctr"/>
            <a:r>
              <a:rPr lang="en-US" sz="1200" b="1" dirty="0">
                <a:solidFill>
                  <a:schemeClr val="bg1"/>
                </a:solidFill>
              </a:rPr>
              <a:t>5</a:t>
            </a:r>
            <a:endParaRPr lang="fr-FR" sz="1200" b="1" dirty="0">
              <a:solidFill>
                <a:schemeClr val="bg1"/>
              </a:solidFill>
            </a:endParaRPr>
          </a:p>
        </p:txBody>
      </p:sp>
      <p:sp>
        <p:nvSpPr>
          <p:cNvPr id="20" name="TextBox 19">
            <a:extLst>
              <a:ext uri="{FF2B5EF4-FFF2-40B4-BE49-F238E27FC236}">
                <a16:creationId xmlns:a16="http://schemas.microsoft.com/office/drawing/2014/main" id="{10EEBE52-5B38-4524-AB9E-7DB6CBA5BE20}"/>
              </a:ext>
            </a:extLst>
          </p:cNvPr>
          <p:cNvSpPr txBox="1"/>
          <p:nvPr/>
        </p:nvSpPr>
        <p:spPr>
          <a:xfrm>
            <a:off x="2516907" y="3819163"/>
            <a:ext cx="508000" cy="276999"/>
          </a:xfrm>
          <a:prstGeom prst="rect">
            <a:avLst/>
          </a:prstGeom>
          <a:noFill/>
        </p:spPr>
        <p:txBody>
          <a:bodyPr wrap="square" rtlCol="0">
            <a:spAutoFit/>
          </a:bodyPr>
          <a:lstStyle/>
          <a:p>
            <a:pPr algn="ctr"/>
            <a:r>
              <a:rPr lang="en-US" sz="1200" b="1" dirty="0">
                <a:solidFill>
                  <a:schemeClr val="bg1"/>
                </a:solidFill>
              </a:rPr>
              <a:t>6</a:t>
            </a:r>
            <a:endParaRPr lang="fr-FR" sz="1200" b="1" dirty="0">
              <a:solidFill>
                <a:schemeClr val="bg1"/>
              </a:solidFill>
            </a:endParaRPr>
          </a:p>
        </p:txBody>
      </p:sp>
      <p:sp>
        <p:nvSpPr>
          <p:cNvPr id="21" name="TextBox 20">
            <a:extLst>
              <a:ext uri="{FF2B5EF4-FFF2-40B4-BE49-F238E27FC236}">
                <a16:creationId xmlns:a16="http://schemas.microsoft.com/office/drawing/2014/main" id="{6DD39424-563F-4A99-8AEE-56367D950369}"/>
              </a:ext>
            </a:extLst>
          </p:cNvPr>
          <p:cNvSpPr txBox="1"/>
          <p:nvPr/>
        </p:nvSpPr>
        <p:spPr>
          <a:xfrm>
            <a:off x="2955632" y="3039925"/>
            <a:ext cx="508000" cy="276999"/>
          </a:xfrm>
          <a:prstGeom prst="rect">
            <a:avLst/>
          </a:prstGeom>
          <a:noFill/>
        </p:spPr>
        <p:txBody>
          <a:bodyPr wrap="square" rtlCol="0">
            <a:spAutoFit/>
          </a:bodyPr>
          <a:lstStyle/>
          <a:p>
            <a:pPr algn="ctr"/>
            <a:r>
              <a:rPr lang="en-US" sz="1200" b="1" dirty="0">
                <a:solidFill>
                  <a:schemeClr val="bg1"/>
                </a:solidFill>
              </a:rPr>
              <a:t>7</a:t>
            </a:r>
            <a:endParaRPr lang="fr-FR" sz="1200" b="1" dirty="0">
              <a:solidFill>
                <a:schemeClr val="bg1"/>
              </a:solidFill>
            </a:endParaRPr>
          </a:p>
        </p:txBody>
      </p:sp>
      <p:sp>
        <p:nvSpPr>
          <p:cNvPr id="22" name="TextBox 21">
            <a:extLst>
              <a:ext uri="{FF2B5EF4-FFF2-40B4-BE49-F238E27FC236}">
                <a16:creationId xmlns:a16="http://schemas.microsoft.com/office/drawing/2014/main" id="{6EEEC77B-6646-4080-B5E4-C79DA003CAC0}"/>
              </a:ext>
            </a:extLst>
          </p:cNvPr>
          <p:cNvSpPr txBox="1"/>
          <p:nvPr/>
        </p:nvSpPr>
        <p:spPr>
          <a:xfrm>
            <a:off x="3274291" y="3431085"/>
            <a:ext cx="508000" cy="276999"/>
          </a:xfrm>
          <a:prstGeom prst="rect">
            <a:avLst/>
          </a:prstGeom>
          <a:noFill/>
        </p:spPr>
        <p:txBody>
          <a:bodyPr wrap="square" rtlCol="0">
            <a:spAutoFit/>
          </a:bodyPr>
          <a:lstStyle/>
          <a:p>
            <a:pPr algn="ctr"/>
            <a:r>
              <a:rPr lang="en-US" sz="1200" b="1" dirty="0">
                <a:solidFill>
                  <a:schemeClr val="bg1"/>
                </a:solidFill>
              </a:rPr>
              <a:t>8</a:t>
            </a:r>
            <a:endParaRPr lang="fr-FR" sz="1200" b="1" dirty="0">
              <a:solidFill>
                <a:schemeClr val="bg1"/>
              </a:solidFill>
            </a:endParaRPr>
          </a:p>
        </p:txBody>
      </p:sp>
      <p:sp>
        <p:nvSpPr>
          <p:cNvPr id="23" name="TextBox 22">
            <a:extLst>
              <a:ext uri="{FF2B5EF4-FFF2-40B4-BE49-F238E27FC236}">
                <a16:creationId xmlns:a16="http://schemas.microsoft.com/office/drawing/2014/main" id="{85ED5CB4-0906-49B0-AC65-0830D5E8A62E}"/>
              </a:ext>
            </a:extLst>
          </p:cNvPr>
          <p:cNvSpPr txBox="1"/>
          <p:nvPr/>
        </p:nvSpPr>
        <p:spPr>
          <a:xfrm>
            <a:off x="3486723" y="2470126"/>
            <a:ext cx="508000" cy="276999"/>
          </a:xfrm>
          <a:prstGeom prst="rect">
            <a:avLst/>
          </a:prstGeom>
          <a:noFill/>
        </p:spPr>
        <p:txBody>
          <a:bodyPr wrap="square" rtlCol="0">
            <a:spAutoFit/>
          </a:bodyPr>
          <a:lstStyle/>
          <a:p>
            <a:pPr algn="ctr"/>
            <a:r>
              <a:rPr lang="en-US" sz="1200" b="1" dirty="0">
                <a:solidFill>
                  <a:schemeClr val="bg1"/>
                </a:solidFill>
              </a:rPr>
              <a:t>9</a:t>
            </a:r>
            <a:endParaRPr lang="fr-FR" sz="1200" b="1" dirty="0">
              <a:solidFill>
                <a:schemeClr val="bg1"/>
              </a:solidFill>
            </a:endParaRPr>
          </a:p>
        </p:txBody>
      </p:sp>
      <p:sp>
        <p:nvSpPr>
          <p:cNvPr id="24" name="TextBox 23">
            <a:extLst>
              <a:ext uri="{FF2B5EF4-FFF2-40B4-BE49-F238E27FC236}">
                <a16:creationId xmlns:a16="http://schemas.microsoft.com/office/drawing/2014/main" id="{30B26AE4-B3A2-4EDE-AB8B-173023D23E12}"/>
              </a:ext>
            </a:extLst>
          </p:cNvPr>
          <p:cNvSpPr txBox="1"/>
          <p:nvPr/>
        </p:nvSpPr>
        <p:spPr>
          <a:xfrm>
            <a:off x="3853388" y="2927709"/>
            <a:ext cx="508000" cy="276999"/>
          </a:xfrm>
          <a:prstGeom prst="rect">
            <a:avLst/>
          </a:prstGeom>
          <a:noFill/>
        </p:spPr>
        <p:txBody>
          <a:bodyPr wrap="square" rtlCol="0">
            <a:spAutoFit/>
          </a:bodyPr>
          <a:lstStyle/>
          <a:p>
            <a:pPr algn="ctr"/>
            <a:r>
              <a:rPr lang="en-US" sz="1200" b="1" dirty="0">
                <a:solidFill>
                  <a:schemeClr val="bg1"/>
                </a:solidFill>
              </a:rPr>
              <a:t>10</a:t>
            </a:r>
            <a:endParaRPr lang="fr-FR" sz="1200" b="1" dirty="0">
              <a:solidFill>
                <a:schemeClr val="bg1"/>
              </a:solidFill>
            </a:endParaRPr>
          </a:p>
        </p:txBody>
      </p:sp>
      <p:sp>
        <p:nvSpPr>
          <p:cNvPr id="25" name="TextBox 24">
            <a:extLst>
              <a:ext uri="{FF2B5EF4-FFF2-40B4-BE49-F238E27FC236}">
                <a16:creationId xmlns:a16="http://schemas.microsoft.com/office/drawing/2014/main" id="{57E3F48D-5C89-4F50-92EE-A84E0162F16C}"/>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552970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graphicFrame>
        <p:nvGraphicFramePr>
          <p:cNvPr id="6" name="Table 4">
            <a:extLst>
              <a:ext uri="{FF2B5EF4-FFF2-40B4-BE49-F238E27FC236}">
                <a16:creationId xmlns:a16="http://schemas.microsoft.com/office/drawing/2014/main" id="{9447340E-7E97-4949-9EB8-A042A4A2EC65}"/>
              </a:ext>
            </a:extLst>
          </p:cNvPr>
          <p:cNvGraphicFramePr>
            <a:graphicFrameLocks noGrp="1"/>
          </p:cNvGraphicFramePr>
          <p:nvPr>
            <p:extLst>
              <p:ext uri="{D42A27DB-BD31-4B8C-83A1-F6EECF244321}">
                <p14:modId xmlns:p14="http://schemas.microsoft.com/office/powerpoint/2010/main" val="1413255908"/>
              </p:ext>
            </p:extLst>
          </p:nvPr>
        </p:nvGraphicFramePr>
        <p:xfrm>
          <a:off x="6834908" y="2257889"/>
          <a:ext cx="4572000" cy="39370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633928271"/>
                    </a:ext>
                  </a:extLst>
                </a:gridCol>
                <a:gridCol w="914400">
                  <a:extLst>
                    <a:ext uri="{9D8B030D-6E8A-4147-A177-3AD203B41FA5}">
                      <a16:colId xmlns:a16="http://schemas.microsoft.com/office/drawing/2014/main" val="448717354"/>
                    </a:ext>
                  </a:extLst>
                </a:gridCol>
                <a:gridCol w="914400">
                  <a:extLst>
                    <a:ext uri="{9D8B030D-6E8A-4147-A177-3AD203B41FA5}">
                      <a16:colId xmlns:a16="http://schemas.microsoft.com/office/drawing/2014/main" val="4130169604"/>
                    </a:ext>
                  </a:extLst>
                </a:gridCol>
                <a:gridCol w="1828800">
                  <a:extLst>
                    <a:ext uri="{9D8B030D-6E8A-4147-A177-3AD203B41FA5}">
                      <a16:colId xmlns:a16="http://schemas.microsoft.com/office/drawing/2014/main" val="2145150470"/>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800" dirty="0">
                          <a:solidFill>
                            <a:schemeClr val="accent4">
                              <a:lumMod val="60000"/>
                              <a:lumOff val="40000"/>
                            </a:schemeClr>
                          </a:solidFill>
                        </a:rPr>
                        <a:t>Weight</a:t>
                      </a:r>
                      <a:endParaRPr lang="fr-FR" sz="1800" dirty="0">
                        <a:solidFill>
                          <a:schemeClr val="accent4">
                            <a:lumMod val="60000"/>
                            <a:lumOff val="40000"/>
                          </a:schemeClr>
                        </a:solidFill>
                      </a:endParaRPr>
                    </a:p>
                  </a:txBody>
                  <a:tcPr anchor="ctr">
                    <a:solidFill>
                      <a:schemeClr val="tx1"/>
                    </a:solidFill>
                  </a:tcPr>
                </a:tc>
                <a:tc>
                  <a:txBody>
                    <a:bodyPr/>
                    <a:lstStyle/>
                    <a:p>
                      <a:pPr algn="ctr"/>
                      <a:r>
                        <a:rPr lang="en-US" sz="1800" dirty="0">
                          <a:solidFill>
                            <a:schemeClr val="accent4">
                              <a:lumMod val="60000"/>
                              <a:lumOff val="40000"/>
                            </a:schemeClr>
                          </a:solidFill>
                        </a:rPr>
                        <a:t>Time</a:t>
                      </a:r>
                      <a:endParaRPr lang="fr-FR" sz="18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2</a:t>
                      </a:r>
                      <a:endParaRPr lang="fr-FR" sz="1600" dirty="0"/>
                    </a:p>
                  </a:txBody>
                  <a:tcPr>
                    <a:solidFill>
                      <a:schemeClr val="bg1">
                        <a:lumMod val="95000"/>
                      </a:schemeClr>
                    </a:solidFill>
                  </a:tcPr>
                </a:tc>
                <a:tc>
                  <a:txBody>
                    <a:bodyPr/>
                    <a:lstStyle/>
                    <a:p>
                      <a:pPr algn="ctr"/>
                      <a:r>
                        <a:rPr lang="fr-FR" sz="1600" dirty="0"/>
                        <a:t>3</a:t>
                      </a:r>
                    </a:p>
                  </a:txBody>
                  <a:tcPr>
                    <a:solidFill>
                      <a:schemeClr val="bg1">
                        <a:lumMod val="95000"/>
                      </a:schemeClr>
                    </a:solidFill>
                  </a:tcPr>
                </a:tc>
                <a:tc>
                  <a:txBody>
                    <a:bodyPr/>
                    <a:lstStyle/>
                    <a:p>
                      <a:pPr algn="ctr"/>
                      <a:r>
                        <a:rPr lang="en-US" sz="1600" dirty="0"/>
                        <a:t>01/01/2023 07:45</a:t>
                      </a:r>
                      <a:endParaRPr lang="fr-FR" sz="1600"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3</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07:49</a:t>
                      </a:r>
                      <a:endParaRPr lang="fr-FR" sz="1600"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6</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03/01/2023 10:18</a:t>
                      </a:r>
                      <a:endParaRPr lang="fr-FR" sz="1600"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sz="1600" dirty="0"/>
                        <a:t>2</a:t>
                      </a:r>
                      <a:endParaRPr lang="fr-FR" sz="1600" dirty="0"/>
                    </a:p>
                  </a:txBody>
                  <a:tcPr>
                    <a:solidFill>
                      <a:schemeClr val="bg1">
                        <a:lumMod val="95000"/>
                      </a:schemeClr>
                    </a:solidFill>
                  </a:tcPr>
                </a:tc>
                <a:tc>
                  <a:txBody>
                    <a:bodyPr/>
                    <a:lstStyle/>
                    <a:p>
                      <a:pPr algn="ctr"/>
                      <a:r>
                        <a:rPr lang="en-US" sz="1600" dirty="0"/>
                        <a:t>4</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07:59</a:t>
                      </a:r>
                      <a:endParaRPr lang="fr-FR" sz="1600"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sz="1600" dirty="0"/>
                        <a:t>3</a:t>
                      </a:r>
                      <a:endParaRPr lang="fr-FR" sz="1600" dirty="0"/>
                    </a:p>
                  </a:txBody>
                  <a:tcPr>
                    <a:solidFill>
                      <a:schemeClr val="bg1">
                        <a:lumMod val="95000"/>
                      </a:schemeClr>
                    </a:solidFill>
                  </a:tcPr>
                </a:tc>
                <a:tc>
                  <a:txBody>
                    <a:bodyPr/>
                    <a:lstStyle/>
                    <a:p>
                      <a:pPr algn="ctr"/>
                      <a:r>
                        <a:rPr lang="en-US" sz="1600" dirty="0"/>
                        <a:t>4</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11:47</a:t>
                      </a:r>
                      <a:endParaRPr lang="fr-FR" sz="1600"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sz="1600" dirty="0"/>
                        <a:t>3</a:t>
                      </a:r>
                      <a:endParaRPr lang="fr-FR" sz="1600" dirty="0"/>
                    </a:p>
                  </a:txBody>
                  <a:tcPr>
                    <a:solidFill>
                      <a:schemeClr val="bg1">
                        <a:lumMod val="95000"/>
                      </a:schemeClr>
                    </a:solidFill>
                  </a:tcPr>
                </a:tc>
                <a:tc>
                  <a:txBody>
                    <a:bodyPr/>
                    <a:lstStyle/>
                    <a:p>
                      <a:pPr algn="ctr"/>
                      <a:r>
                        <a:rPr lang="en-US" sz="1600" dirty="0"/>
                        <a:t>5</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02/01/2023 15:32</a:t>
                      </a:r>
                      <a:endParaRPr lang="fr-FR" sz="1600"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sz="1600" dirty="0"/>
                        <a:t>5</a:t>
                      </a:r>
                      <a:endParaRPr lang="fr-FR" sz="1600" dirty="0"/>
                    </a:p>
                  </a:txBody>
                  <a:tcPr>
                    <a:solidFill>
                      <a:schemeClr val="bg1">
                        <a:lumMod val="95000"/>
                      </a:schemeClr>
                    </a:solidFill>
                  </a:tcPr>
                </a:tc>
                <a:tc>
                  <a:txBody>
                    <a:bodyPr/>
                    <a:lstStyle/>
                    <a:p>
                      <a:pPr algn="ctr"/>
                      <a:r>
                        <a:rPr lang="en-US" sz="1600" dirty="0"/>
                        <a:t>6</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02/01/2023 09:46</a:t>
                      </a:r>
                      <a:endParaRPr lang="fr-FR" sz="1600"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sz="1600" dirty="0"/>
                        <a:t>5</a:t>
                      </a:r>
                      <a:endParaRPr lang="fr-FR" sz="1600" dirty="0"/>
                    </a:p>
                  </a:txBody>
                  <a:tcPr>
                    <a:solidFill>
                      <a:schemeClr val="bg1">
                        <a:lumMod val="95000"/>
                      </a:schemeClr>
                    </a:solidFill>
                  </a:tcPr>
                </a:tc>
                <a:tc>
                  <a:txBody>
                    <a:bodyPr/>
                    <a:lstStyle/>
                    <a:p>
                      <a:pPr algn="ctr"/>
                      <a:r>
                        <a:rPr lang="en-US" sz="1600" dirty="0"/>
                        <a:t>7</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02/01/2023 16:02</a:t>
                      </a:r>
                      <a:endParaRPr lang="fr-FR" sz="1600"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sz="1600" dirty="0"/>
                        <a:t>6</a:t>
                      </a:r>
                      <a:endParaRPr lang="fr-FR" sz="1600" dirty="0"/>
                    </a:p>
                  </a:txBody>
                  <a:tcPr>
                    <a:solidFill>
                      <a:schemeClr val="bg1">
                        <a:lumMod val="95000"/>
                      </a:schemeClr>
                    </a:solidFill>
                  </a:tcPr>
                </a:tc>
                <a:tc>
                  <a:txBody>
                    <a:bodyPr/>
                    <a:lstStyle/>
                    <a:p>
                      <a:pPr algn="ctr"/>
                      <a:r>
                        <a:rPr lang="en-US" sz="1600" dirty="0"/>
                        <a:t>7</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01/01/2023 08:30</a:t>
                      </a:r>
                      <a:endParaRPr lang="fr-FR" sz="1600"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sz="1600" dirty="0"/>
                        <a:t>7</a:t>
                      </a:r>
                      <a:endParaRPr lang="fr-FR" sz="1600" dirty="0"/>
                    </a:p>
                  </a:txBody>
                  <a:tcPr>
                    <a:solidFill>
                      <a:schemeClr val="bg1">
                        <a:lumMod val="95000"/>
                      </a:schemeClr>
                    </a:solidFill>
                  </a:tcPr>
                </a:tc>
                <a:tc>
                  <a:txBody>
                    <a:bodyPr/>
                    <a:lstStyle/>
                    <a:p>
                      <a:pPr algn="ctr"/>
                      <a:r>
                        <a:rPr lang="en-US" sz="1600" dirty="0"/>
                        <a:t>8</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04/01/2023 12:35</a:t>
                      </a:r>
                      <a:endParaRPr lang="fr-FR" sz="1600"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7" name="TextBox 6">
            <a:extLst>
              <a:ext uri="{FF2B5EF4-FFF2-40B4-BE49-F238E27FC236}">
                <a16:creationId xmlns:a16="http://schemas.microsoft.com/office/drawing/2014/main" id="{F7AC0BE7-B226-4DDD-AF2D-B67D748DB9BD}"/>
              </a:ext>
            </a:extLst>
          </p:cNvPr>
          <p:cNvSpPr txBox="1"/>
          <p:nvPr/>
        </p:nvSpPr>
        <p:spPr>
          <a:xfrm>
            <a:off x="907142" y="2333563"/>
            <a:ext cx="5188858" cy="3785652"/>
          </a:xfrm>
          <a:prstGeom prst="rect">
            <a:avLst/>
          </a:prstGeom>
          <a:noFill/>
        </p:spPr>
        <p:txBody>
          <a:bodyPr wrap="square" rtlCol="0">
            <a:spAutoFit/>
          </a:bodyPr>
          <a:lstStyle/>
          <a:p>
            <a:r>
              <a:rPr lang="en-US" sz="2000" dirty="0"/>
              <a:t>All network data starts with a temporal component</a:t>
            </a:r>
          </a:p>
          <a:p>
            <a:endParaRPr lang="en-US" sz="2000" dirty="0"/>
          </a:p>
          <a:p>
            <a:endParaRPr lang="en-US" sz="2000" dirty="0"/>
          </a:p>
          <a:p>
            <a:r>
              <a:rPr lang="en-US" sz="2000" dirty="0"/>
              <a:t>Most efficiently stored as </a:t>
            </a:r>
            <a:r>
              <a:rPr lang="en-US" sz="2000" b="1" dirty="0"/>
              <a:t>edge lists</a:t>
            </a:r>
          </a:p>
          <a:p>
            <a:endParaRPr lang="en-US" sz="2000" dirty="0"/>
          </a:p>
          <a:p>
            <a:endParaRPr lang="en-US" sz="2000" dirty="0"/>
          </a:p>
          <a:p>
            <a:r>
              <a:rPr lang="en-US" sz="2000" dirty="0"/>
              <a:t>We have to decide:</a:t>
            </a:r>
          </a:p>
          <a:p>
            <a:endParaRPr lang="en-US" sz="2000" dirty="0"/>
          </a:p>
          <a:p>
            <a:pPr marL="342900" indent="-342900">
              <a:buAutoNum type="arabicParenR"/>
            </a:pPr>
            <a:r>
              <a:rPr lang="en-US" dirty="0"/>
              <a:t>If it is important to include?</a:t>
            </a:r>
          </a:p>
          <a:p>
            <a:pPr marL="342900" indent="-342900">
              <a:buAutoNum type="arabicParenR"/>
            </a:pPr>
            <a:endParaRPr lang="en-US" dirty="0"/>
          </a:p>
          <a:p>
            <a:pPr marL="342900" indent="-342900">
              <a:buAutoNum type="arabicParenR"/>
            </a:pPr>
            <a:r>
              <a:rPr lang="en-US" dirty="0"/>
              <a:t>How to include it?</a:t>
            </a:r>
          </a:p>
        </p:txBody>
      </p:sp>
      <p:cxnSp>
        <p:nvCxnSpPr>
          <p:cNvPr id="9" name="Straight Arrow Connector 8">
            <a:extLst>
              <a:ext uri="{FF2B5EF4-FFF2-40B4-BE49-F238E27FC236}">
                <a16:creationId xmlns:a16="http://schemas.microsoft.com/office/drawing/2014/main" id="{113418A2-D273-4335-AA51-6C85FD7A877C}"/>
              </a:ext>
            </a:extLst>
          </p:cNvPr>
          <p:cNvCxnSpPr/>
          <p:nvPr/>
        </p:nvCxnSpPr>
        <p:spPr>
          <a:xfrm>
            <a:off x="4775200" y="3768436"/>
            <a:ext cx="1930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ADAB19-2F21-456C-876C-419355B6D8F7}"/>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2862400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Tree>
    <p:extLst>
      <p:ext uri="{BB962C8B-B14F-4D97-AF65-F5344CB8AC3E}">
        <p14:creationId xmlns:p14="http://schemas.microsoft.com/office/powerpoint/2010/main" val="3784344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7" name="TextBox 6">
            <a:extLst>
              <a:ext uri="{FF2B5EF4-FFF2-40B4-BE49-F238E27FC236}">
                <a16:creationId xmlns:a16="http://schemas.microsoft.com/office/drawing/2014/main" id="{F7AC0BE7-B226-4DDD-AF2D-B67D748DB9BD}"/>
              </a:ext>
            </a:extLst>
          </p:cNvPr>
          <p:cNvSpPr txBox="1"/>
          <p:nvPr/>
        </p:nvSpPr>
        <p:spPr>
          <a:xfrm>
            <a:off x="907142" y="2333563"/>
            <a:ext cx="5188858" cy="1231106"/>
          </a:xfrm>
          <a:prstGeom prst="rect">
            <a:avLst/>
          </a:prstGeom>
          <a:noFill/>
        </p:spPr>
        <p:txBody>
          <a:bodyPr wrap="square" rtlCol="0">
            <a:spAutoFit/>
          </a:bodyPr>
          <a:lstStyle/>
          <a:p>
            <a:r>
              <a:rPr lang="en-US" sz="2000" dirty="0"/>
              <a:t>We have to decide:</a:t>
            </a:r>
          </a:p>
          <a:p>
            <a:endParaRPr lang="en-US" dirty="0"/>
          </a:p>
          <a:p>
            <a:r>
              <a:rPr lang="en-US" dirty="0"/>
              <a:t>2)    How to include it?</a:t>
            </a:r>
          </a:p>
          <a:p>
            <a:endParaRPr lang="en-US" dirty="0"/>
          </a:p>
        </p:txBody>
      </p:sp>
      <p:sp>
        <p:nvSpPr>
          <p:cNvPr id="11" name="TextBox 10">
            <a:extLst>
              <a:ext uri="{FF2B5EF4-FFF2-40B4-BE49-F238E27FC236}">
                <a16:creationId xmlns:a16="http://schemas.microsoft.com/office/drawing/2014/main" id="{BC950978-137F-4B53-AB3D-70BB6F949EEF}"/>
              </a:ext>
            </a:extLst>
          </p:cNvPr>
          <p:cNvSpPr txBox="1"/>
          <p:nvPr/>
        </p:nvSpPr>
        <p:spPr>
          <a:xfrm>
            <a:off x="683491" y="3578815"/>
            <a:ext cx="4673600"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TIME-ORDERED NETWORKS</a:t>
            </a:r>
            <a:endParaRPr lang="fr-FR" sz="3000" b="1" dirty="0"/>
          </a:p>
        </p:txBody>
      </p:sp>
      <p:sp>
        <p:nvSpPr>
          <p:cNvPr id="12" name="TextBox 11">
            <a:extLst>
              <a:ext uri="{FF2B5EF4-FFF2-40B4-BE49-F238E27FC236}">
                <a16:creationId xmlns:a16="http://schemas.microsoft.com/office/drawing/2014/main" id="{AA76AA55-8CC4-463C-A8B1-327F141A82E6}"/>
              </a:ext>
            </a:extLst>
          </p:cNvPr>
          <p:cNvSpPr txBox="1"/>
          <p:nvPr/>
        </p:nvSpPr>
        <p:spPr>
          <a:xfrm>
            <a:off x="6345249" y="3578815"/>
            <a:ext cx="5315528"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TIME-AGGREGATED NETWORKS</a:t>
            </a:r>
            <a:endParaRPr lang="fr-FR" sz="3000" b="1" dirty="0"/>
          </a:p>
        </p:txBody>
      </p:sp>
      <p:pic>
        <p:nvPicPr>
          <p:cNvPr id="14" name="Picture 13">
            <a:extLst>
              <a:ext uri="{FF2B5EF4-FFF2-40B4-BE49-F238E27FC236}">
                <a16:creationId xmlns:a16="http://schemas.microsoft.com/office/drawing/2014/main" id="{3E32DC76-4A53-4213-88F2-92048D83D966}"/>
              </a:ext>
            </a:extLst>
          </p:cNvPr>
          <p:cNvPicPr>
            <a:picLocks noChangeAspect="1"/>
          </p:cNvPicPr>
          <p:nvPr/>
        </p:nvPicPr>
        <p:blipFill rotWithShape="1">
          <a:blip r:embed="rId3"/>
          <a:srcRect b="50000"/>
          <a:stretch/>
        </p:blipFill>
        <p:spPr>
          <a:xfrm>
            <a:off x="1029839" y="4418814"/>
            <a:ext cx="3948561" cy="1734025"/>
          </a:xfrm>
          <a:prstGeom prst="rect">
            <a:avLst/>
          </a:prstGeom>
        </p:spPr>
      </p:pic>
      <p:grpSp>
        <p:nvGrpSpPr>
          <p:cNvPr id="15" name="Group 14">
            <a:extLst>
              <a:ext uri="{FF2B5EF4-FFF2-40B4-BE49-F238E27FC236}">
                <a16:creationId xmlns:a16="http://schemas.microsoft.com/office/drawing/2014/main" id="{12A5509F-F013-4735-8F21-CDEBF08CF6BD}"/>
              </a:ext>
            </a:extLst>
          </p:cNvPr>
          <p:cNvGrpSpPr/>
          <p:nvPr/>
        </p:nvGrpSpPr>
        <p:grpSpPr>
          <a:xfrm>
            <a:off x="7075164" y="4593204"/>
            <a:ext cx="664803" cy="1146141"/>
            <a:chOff x="9277162" y="2195066"/>
            <a:chExt cx="1788767" cy="3083888"/>
          </a:xfrm>
        </p:grpSpPr>
        <p:cxnSp>
          <p:nvCxnSpPr>
            <p:cNvPr id="16" name="Straight Connector 15">
              <a:extLst>
                <a:ext uri="{FF2B5EF4-FFF2-40B4-BE49-F238E27FC236}">
                  <a16:creationId xmlns:a16="http://schemas.microsoft.com/office/drawing/2014/main" id="{2EE3DA7F-C611-4418-91E3-9CEB2C44DA1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196B85F-0E56-4170-A329-4910DF8881C5}"/>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9F46E838-1B0D-4CEA-A5E0-2DBF53E026B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1FA6D78-9C33-43C4-A8D8-3D3ABACA3952}"/>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261F4ACD-6BD6-414C-B199-EF626B2428D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EC277537-6163-4AB6-80F5-E95A37FD8337}"/>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64D9BCFA-EDB7-4FDC-BDAA-E7F1CE067E1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E92C8D66-B36B-4E9C-A38A-6FEC9C0230C2}"/>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E8B692DE-4024-4D83-87D8-3D2E8D74870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Straight Connector 24">
              <a:extLst>
                <a:ext uri="{FF2B5EF4-FFF2-40B4-BE49-F238E27FC236}">
                  <a16:creationId xmlns:a16="http://schemas.microsoft.com/office/drawing/2014/main" id="{B286843F-45D0-45D4-91A9-5A5B1B05DE7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645620-EA65-4938-B252-1642FD9C97DD}"/>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E3459A-E1B9-4C25-B676-60130BCDB026}"/>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1C51AFD-76F9-43E6-90A4-E9E0E1C9A403}"/>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FEA679-6E27-4641-AEC3-F11B5A4A504C}"/>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1CCE780-7811-474C-AE4E-77EBA164003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72BC07-7CAD-4A7C-8856-90910ADC080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EEF8E3-01B9-4EC7-92BB-5FB646DE5B3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6712E6-6A53-4583-A52D-640AF68F65FC}"/>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4EB82C6-1907-47CA-9DB1-56F8CB844070}"/>
              </a:ext>
            </a:extLst>
          </p:cNvPr>
          <p:cNvGrpSpPr/>
          <p:nvPr/>
        </p:nvGrpSpPr>
        <p:grpSpPr>
          <a:xfrm>
            <a:off x="8691525" y="4593204"/>
            <a:ext cx="664803" cy="1146141"/>
            <a:chOff x="9277162" y="2195066"/>
            <a:chExt cx="1788767" cy="3083888"/>
          </a:xfrm>
        </p:grpSpPr>
        <p:cxnSp>
          <p:nvCxnSpPr>
            <p:cNvPr id="35" name="Straight Connector 34">
              <a:extLst>
                <a:ext uri="{FF2B5EF4-FFF2-40B4-BE49-F238E27FC236}">
                  <a16:creationId xmlns:a16="http://schemas.microsoft.com/office/drawing/2014/main" id="{7F60503D-8019-4973-A7EE-57E8F43CC324}"/>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A67D60E-8BD7-471C-83B1-B4EA9645CDA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extLst>
                <a:ext uri="{FF2B5EF4-FFF2-40B4-BE49-F238E27FC236}">
                  <a16:creationId xmlns:a16="http://schemas.microsoft.com/office/drawing/2014/main" id="{FE7CF3C2-683B-4C9A-A786-18F7FC9E39F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6DC26216-DEB8-4032-A123-24079424426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050AAF20-0CD8-4DB8-92AB-E8DF89B02B96}"/>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extLst>
                <a:ext uri="{FF2B5EF4-FFF2-40B4-BE49-F238E27FC236}">
                  <a16:creationId xmlns:a16="http://schemas.microsoft.com/office/drawing/2014/main" id="{0BD95C75-D392-4011-AB52-C88136B0C075}"/>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extLst>
                <a:ext uri="{FF2B5EF4-FFF2-40B4-BE49-F238E27FC236}">
                  <a16:creationId xmlns:a16="http://schemas.microsoft.com/office/drawing/2014/main" id="{C2F8F02A-868F-4EA7-968A-274B4BCFCC8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extLst>
                <a:ext uri="{FF2B5EF4-FFF2-40B4-BE49-F238E27FC236}">
                  <a16:creationId xmlns:a16="http://schemas.microsoft.com/office/drawing/2014/main" id="{7AF74794-D6F2-4CE7-82E4-97F6166263F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extLst>
                <a:ext uri="{FF2B5EF4-FFF2-40B4-BE49-F238E27FC236}">
                  <a16:creationId xmlns:a16="http://schemas.microsoft.com/office/drawing/2014/main" id="{8AB163FE-EFF3-4411-B589-1395AF7F0CBA}"/>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 name="Straight Connector 43">
              <a:extLst>
                <a:ext uri="{FF2B5EF4-FFF2-40B4-BE49-F238E27FC236}">
                  <a16:creationId xmlns:a16="http://schemas.microsoft.com/office/drawing/2014/main" id="{112BF859-2B5F-47D8-9C7C-E54D64FD2797}"/>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6026E9-1D67-4227-9411-44095F2A96D5}"/>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A66AA4F-E978-463B-A9B6-885CB2DBF4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4A28242-F1FE-45DB-9115-2B24A1E09DF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9E0298-3FB0-4B90-9430-329097E594C3}"/>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4500EF-76D5-4458-850C-C4DFCE800723}"/>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97CE48-F803-40C4-8592-00223964BB2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35D5C19-015C-4803-BDA9-931B08831BF8}"/>
              </a:ext>
            </a:extLst>
          </p:cNvPr>
          <p:cNvGrpSpPr/>
          <p:nvPr/>
        </p:nvGrpSpPr>
        <p:grpSpPr>
          <a:xfrm>
            <a:off x="10322218" y="4597493"/>
            <a:ext cx="664803" cy="1146141"/>
            <a:chOff x="9277162" y="2195066"/>
            <a:chExt cx="1788767" cy="3083888"/>
          </a:xfrm>
        </p:grpSpPr>
        <p:cxnSp>
          <p:nvCxnSpPr>
            <p:cNvPr id="54" name="Straight Connector 53">
              <a:extLst>
                <a:ext uri="{FF2B5EF4-FFF2-40B4-BE49-F238E27FC236}">
                  <a16:creationId xmlns:a16="http://schemas.microsoft.com/office/drawing/2014/main" id="{7EFCC611-9588-4A35-889B-D7B68F32E124}"/>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36D3A630-313F-4480-B6D4-398872A87B23}"/>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A76D8FBC-4CD4-4D19-979C-B97DCDD8D6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679B8253-8266-441C-8069-F27F1DCBF4B9}"/>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extLst>
                <a:ext uri="{FF2B5EF4-FFF2-40B4-BE49-F238E27FC236}">
                  <a16:creationId xmlns:a16="http://schemas.microsoft.com/office/drawing/2014/main" id="{CE705898-746C-40F5-B0ED-51C52B8C5A06}"/>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extLst>
                <a:ext uri="{FF2B5EF4-FFF2-40B4-BE49-F238E27FC236}">
                  <a16:creationId xmlns:a16="http://schemas.microsoft.com/office/drawing/2014/main" id="{D8C1F5CB-EF8C-48BE-8EA0-589B9CAA052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extLst>
                <a:ext uri="{FF2B5EF4-FFF2-40B4-BE49-F238E27FC236}">
                  <a16:creationId xmlns:a16="http://schemas.microsoft.com/office/drawing/2014/main" id="{475D0508-8E79-4D25-9FB7-DC3E2126F30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extLst>
                <a:ext uri="{FF2B5EF4-FFF2-40B4-BE49-F238E27FC236}">
                  <a16:creationId xmlns:a16="http://schemas.microsoft.com/office/drawing/2014/main" id="{DB06E439-6E24-47BE-89C1-13EA1E161935}"/>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extLst>
                <a:ext uri="{FF2B5EF4-FFF2-40B4-BE49-F238E27FC236}">
                  <a16:creationId xmlns:a16="http://schemas.microsoft.com/office/drawing/2014/main" id="{B05440DD-2EBF-443E-A3E1-F7F67EB82EB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6" name="Straight Connector 65">
              <a:extLst>
                <a:ext uri="{FF2B5EF4-FFF2-40B4-BE49-F238E27FC236}">
                  <a16:creationId xmlns:a16="http://schemas.microsoft.com/office/drawing/2014/main" id="{38D1267F-8B34-4516-9FBC-F5371FB4670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5F8D9FE-6CC0-47B7-A476-42C76F130B0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4F6A71-9C55-4E76-AB9C-092129D4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86891C9-E9BD-4B77-9A07-CD73E3E26EF0}"/>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4432C94-1E2A-4FC6-9487-D9D04999759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0F964F4C-6B62-4DD6-8ACA-40D788827FE7}"/>
              </a:ext>
            </a:extLst>
          </p:cNvPr>
          <p:cNvSpPr txBox="1"/>
          <p:nvPr/>
        </p:nvSpPr>
        <p:spPr>
          <a:xfrm>
            <a:off x="7037708" y="5946211"/>
            <a:ext cx="766618" cy="369332"/>
          </a:xfrm>
          <a:prstGeom prst="rect">
            <a:avLst/>
          </a:prstGeom>
          <a:noFill/>
        </p:spPr>
        <p:txBody>
          <a:bodyPr wrap="square">
            <a:spAutoFit/>
          </a:bodyPr>
          <a:lstStyle/>
          <a:p>
            <a:pPr algn="ctr"/>
            <a:r>
              <a:rPr lang="en-US" sz="1800" dirty="0"/>
              <a:t>t=1</a:t>
            </a:r>
            <a:endParaRPr lang="fr-FR" dirty="0"/>
          </a:p>
        </p:txBody>
      </p:sp>
      <p:sp>
        <p:nvSpPr>
          <p:cNvPr id="74" name="TextBox 73">
            <a:extLst>
              <a:ext uri="{FF2B5EF4-FFF2-40B4-BE49-F238E27FC236}">
                <a16:creationId xmlns:a16="http://schemas.microsoft.com/office/drawing/2014/main" id="{D9C5AB6D-E62B-4102-84F1-240338AF940F}"/>
              </a:ext>
            </a:extLst>
          </p:cNvPr>
          <p:cNvSpPr txBox="1"/>
          <p:nvPr/>
        </p:nvSpPr>
        <p:spPr>
          <a:xfrm>
            <a:off x="8717859" y="5946211"/>
            <a:ext cx="766618" cy="369332"/>
          </a:xfrm>
          <a:prstGeom prst="rect">
            <a:avLst/>
          </a:prstGeom>
          <a:noFill/>
        </p:spPr>
        <p:txBody>
          <a:bodyPr wrap="square">
            <a:spAutoFit/>
          </a:bodyPr>
          <a:lstStyle/>
          <a:p>
            <a:pPr algn="ctr"/>
            <a:r>
              <a:rPr lang="en-US" sz="1800" dirty="0"/>
              <a:t>t=2</a:t>
            </a:r>
            <a:endParaRPr lang="fr-FR" dirty="0"/>
          </a:p>
        </p:txBody>
      </p:sp>
      <p:sp>
        <p:nvSpPr>
          <p:cNvPr id="75" name="TextBox 74">
            <a:extLst>
              <a:ext uri="{FF2B5EF4-FFF2-40B4-BE49-F238E27FC236}">
                <a16:creationId xmlns:a16="http://schemas.microsoft.com/office/drawing/2014/main" id="{EA9971C2-8B03-49AB-8970-2B5EA9F9CCEC}"/>
              </a:ext>
            </a:extLst>
          </p:cNvPr>
          <p:cNvSpPr txBox="1"/>
          <p:nvPr/>
        </p:nvSpPr>
        <p:spPr>
          <a:xfrm>
            <a:off x="10348552" y="5946211"/>
            <a:ext cx="766618" cy="369332"/>
          </a:xfrm>
          <a:prstGeom prst="rect">
            <a:avLst/>
          </a:prstGeom>
          <a:noFill/>
        </p:spPr>
        <p:txBody>
          <a:bodyPr wrap="square">
            <a:spAutoFit/>
          </a:bodyPr>
          <a:lstStyle/>
          <a:p>
            <a:pPr algn="ctr"/>
            <a:r>
              <a:rPr lang="en-US" sz="1800" dirty="0"/>
              <a:t>t=3</a:t>
            </a:r>
            <a:endParaRPr lang="fr-FR" dirty="0"/>
          </a:p>
        </p:txBody>
      </p:sp>
      <p:sp>
        <p:nvSpPr>
          <p:cNvPr id="76" name="TextBox 75">
            <a:extLst>
              <a:ext uri="{FF2B5EF4-FFF2-40B4-BE49-F238E27FC236}">
                <a16:creationId xmlns:a16="http://schemas.microsoft.com/office/drawing/2014/main" id="{7F0F9875-1067-474E-A9AD-CB4184B3A02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3159113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11" name="TextBox 10">
            <a:extLst>
              <a:ext uri="{FF2B5EF4-FFF2-40B4-BE49-F238E27FC236}">
                <a16:creationId xmlns:a16="http://schemas.microsoft.com/office/drawing/2014/main" id="{BC950978-137F-4B53-AB3D-70BB6F949EEF}"/>
              </a:ext>
            </a:extLst>
          </p:cNvPr>
          <p:cNvSpPr txBox="1"/>
          <p:nvPr/>
        </p:nvSpPr>
        <p:spPr>
          <a:xfrm>
            <a:off x="858981" y="2627471"/>
            <a:ext cx="4673600"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TIME-ORDERED NETWORKS</a:t>
            </a:r>
            <a:endParaRPr lang="fr-FR" sz="3000" b="1" dirty="0"/>
          </a:p>
        </p:txBody>
      </p:sp>
      <p:pic>
        <p:nvPicPr>
          <p:cNvPr id="14" name="Picture 13">
            <a:extLst>
              <a:ext uri="{FF2B5EF4-FFF2-40B4-BE49-F238E27FC236}">
                <a16:creationId xmlns:a16="http://schemas.microsoft.com/office/drawing/2014/main" id="{3E32DC76-4A53-4213-88F2-92048D83D966}"/>
              </a:ext>
            </a:extLst>
          </p:cNvPr>
          <p:cNvPicPr>
            <a:picLocks noChangeAspect="1"/>
          </p:cNvPicPr>
          <p:nvPr/>
        </p:nvPicPr>
        <p:blipFill rotWithShape="1">
          <a:blip r:embed="rId3"/>
          <a:srcRect b="50000"/>
          <a:stretch/>
        </p:blipFill>
        <p:spPr>
          <a:xfrm>
            <a:off x="1205329" y="3467470"/>
            <a:ext cx="3948561" cy="1734025"/>
          </a:xfrm>
          <a:prstGeom prst="rect">
            <a:avLst/>
          </a:prstGeom>
        </p:spPr>
      </p:pic>
      <p:sp>
        <p:nvSpPr>
          <p:cNvPr id="64" name="TextBox 63">
            <a:extLst>
              <a:ext uri="{FF2B5EF4-FFF2-40B4-BE49-F238E27FC236}">
                <a16:creationId xmlns:a16="http://schemas.microsoft.com/office/drawing/2014/main" id="{61DA5F55-99B1-4E1D-A5C1-C5BAA61B6051}"/>
              </a:ext>
            </a:extLst>
          </p:cNvPr>
          <p:cNvSpPr txBox="1"/>
          <p:nvPr/>
        </p:nvSpPr>
        <p:spPr>
          <a:xfrm>
            <a:off x="6471919" y="2627471"/>
            <a:ext cx="5188858" cy="2554545"/>
          </a:xfrm>
          <a:prstGeom prst="rect">
            <a:avLst/>
          </a:prstGeom>
          <a:noFill/>
        </p:spPr>
        <p:txBody>
          <a:bodyPr wrap="square" rtlCol="0">
            <a:spAutoFit/>
          </a:bodyPr>
          <a:lstStyle/>
          <a:p>
            <a:r>
              <a:rPr lang="en-US" sz="2000" dirty="0"/>
              <a:t>Retain the most information about the system</a:t>
            </a:r>
          </a:p>
          <a:p>
            <a:endParaRPr lang="en-US" sz="2000" dirty="0"/>
          </a:p>
          <a:p>
            <a:endParaRPr lang="en-US" sz="2000" dirty="0"/>
          </a:p>
          <a:p>
            <a:r>
              <a:rPr lang="en-US" sz="2000" dirty="0"/>
              <a:t>Fewer subjective decisions required</a:t>
            </a:r>
            <a:endParaRPr lang="en-US" sz="2000" b="1" dirty="0"/>
          </a:p>
          <a:p>
            <a:endParaRPr lang="en-US" sz="2000" dirty="0"/>
          </a:p>
          <a:p>
            <a:endParaRPr lang="en-US" sz="2000" dirty="0"/>
          </a:p>
          <a:p>
            <a:r>
              <a:rPr lang="en-US" sz="2000" dirty="0"/>
              <a:t>Harder to work with – few descriptive measures and models are available</a:t>
            </a:r>
            <a:endParaRPr lang="en-US" dirty="0"/>
          </a:p>
        </p:txBody>
      </p:sp>
      <p:sp>
        <p:nvSpPr>
          <p:cNvPr id="65" name="TextBox 64">
            <a:extLst>
              <a:ext uri="{FF2B5EF4-FFF2-40B4-BE49-F238E27FC236}">
                <a16:creationId xmlns:a16="http://schemas.microsoft.com/office/drawing/2014/main" id="{D947685B-3F51-48D1-9B2D-A7298BC6FA9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1180782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64" name="TextBox 63">
            <a:extLst>
              <a:ext uri="{FF2B5EF4-FFF2-40B4-BE49-F238E27FC236}">
                <a16:creationId xmlns:a16="http://schemas.microsoft.com/office/drawing/2014/main" id="{61DA5F55-99B1-4E1D-A5C1-C5BAA61B6051}"/>
              </a:ext>
            </a:extLst>
          </p:cNvPr>
          <p:cNvSpPr txBox="1"/>
          <p:nvPr/>
        </p:nvSpPr>
        <p:spPr>
          <a:xfrm>
            <a:off x="6431244" y="2169341"/>
            <a:ext cx="5760755" cy="5324535"/>
          </a:xfrm>
          <a:prstGeom prst="rect">
            <a:avLst/>
          </a:prstGeom>
          <a:noFill/>
        </p:spPr>
        <p:txBody>
          <a:bodyPr wrap="square" rtlCol="0">
            <a:spAutoFit/>
          </a:bodyPr>
          <a:lstStyle/>
          <a:p>
            <a:r>
              <a:rPr lang="en-US" sz="2000" dirty="0"/>
              <a:t>Adopts same data structures and models as static networks</a:t>
            </a:r>
          </a:p>
          <a:p>
            <a:endParaRPr lang="en-US" sz="2000" dirty="0"/>
          </a:p>
          <a:p>
            <a:endParaRPr lang="en-US" sz="2000" dirty="0"/>
          </a:p>
          <a:p>
            <a:r>
              <a:rPr lang="en-US" sz="2000" dirty="0"/>
              <a:t>More statistical tools available</a:t>
            </a:r>
          </a:p>
          <a:p>
            <a:endParaRPr lang="en-US" sz="2000" dirty="0"/>
          </a:p>
          <a:p>
            <a:endParaRPr lang="en-US" sz="2000" dirty="0"/>
          </a:p>
          <a:p>
            <a:r>
              <a:rPr lang="en-US" sz="2000" dirty="0"/>
              <a:t>Need to decide how to aggregate the social data</a:t>
            </a:r>
          </a:p>
          <a:p>
            <a:endParaRPr lang="en-US" sz="2000" dirty="0"/>
          </a:p>
          <a:p>
            <a:pPr marL="342900" indent="-342900">
              <a:buFont typeface="Arial" panose="020B0604020202020204" pitchFamily="34" charset="0"/>
              <a:buChar char="•"/>
            </a:pPr>
            <a:r>
              <a:rPr lang="en-US" sz="2000" dirty="0"/>
              <a:t>Snapshots (single moment in time)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Aggregate over biologically justified timescales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Rolling windows (e.g. months 1-3, months 2-4 etc.)</a:t>
            </a:r>
          </a:p>
          <a:p>
            <a:endParaRPr lang="en-US" sz="2000" dirty="0"/>
          </a:p>
          <a:p>
            <a:endParaRPr lang="en-US" sz="2000" dirty="0"/>
          </a:p>
          <a:p>
            <a:endParaRPr lang="en-US" sz="2000" dirty="0"/>
          </a:p>
        </p:txBody>
      </p:sp>
      <p:sp>
        <p:nvSpPr>
          <p:cNvPr id="9" name="TextBox 8">
            <a:extLst>
              <a:ext uri="{FF2B5EF4-FFF2-40B4-BE49-F238E27FC236}">
                <a16:creationId xmlns:a16="http://schemas.microsoft.com/office/drawing/2014/main" id="{0E5AA9B9-692A-4A64-B6A1-C09252B66039}"/>
              </a:ext>
            </a:extLst>
          </p:cNvPr>
          <p:cNvSpPr txBox="1"/>
          <p:nvPr/>
        </p:nvSpPr>
        <p:spPr>
          <a:xfrm>
            <a:off x="517085" y="2627468"/>
            <a:ext cx="5315528"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TIME-AGGREGATED NETWORKS</a:t>
            </a:r>
            <a:endParaRPr lang="fr-FR" sz="3000" b="1" dirty="0"/>
          </a:p>
        </p:txBody>
      </p:sp>
      <p:grpSp>
        <p:nvGrpSpPr>
          <p:cNvPr id="10" name="Group 9">
            <a:extLst>
              <a:ext uri="{FF2B5EF4-FFF2-40B4-BE49-F238E27FC236}">
                <a16:creationId xmlns:a16="http://schemas.microsoft.com/office/drawing/2014/main" id="{72F26F8A-395F-46F9-88B8-D02DBC30F856}"/>
              </a:ext>
            </a:extLst>
          </p:cNvPr>
          <p:cNvGrpSpPr/>
          <p:nvPr/>
        </p:nvGrpSpPr>
        <p:grpSpPr>
          <a:xfrm>
            <a:off x="1247000" y="3641857"/>
            <a:ext cx="664803" cy="1146141"/>
            <a:chOff x="9277162" y="2195066"/>
            <a:chExt cx="1788767" cy="3083888"/>
          </a:xfrm>
        </p:grpSpPr>
        <p:cxnSp>
          <p:nvCxnSpPr>
            <p:cNvPr id="12" name="Straight Connector 11">
              <a:extLst>
                <a:ext uri="{FF2B5EF4-FFF2-40B4-BE49-F238E27FC236}">
                  <a16:creationId xmlns:a16="http://schemas.microsoft.com/office/drawing/2014/main" id="{3D739883-B0DA-430B-B625-F6A2C349C610}"/>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8DE2FFE-9CD5-4DE7-BCCF-5994D574F5EE}"/>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7FAABC9-3365-4419-A229-C4D49939607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128E225B-FBB2-4C81-A9C2-E16BC9DF6825}"/>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09FBD58B-12D9-4EE0-B944-F5D41060DE77}"/>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9C3E1259-0980-4DDC-8579-F04E2F38916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5FE422A4-F460-4988-872F-C95EFC3DCA4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93F5559E-F136-40EF-8B97-51039B8AF7C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11A072ED-2B5A-4F92-B0B5-C143C8835D28}"/>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Straight Connector 21">
              <a:extLst>
                <a:ext uri="{FF2B5EF4-FFF2-40B4-BE49-F238E27FC236}">
                  <a16:creationId xmlns:a16="http://schemas.microsoft.com/office/drawing/2014/main" id="{23476BD8-9827-4D94-86AC-911BD10F2DC6}"/>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E3EC46-467C-4511-99C8-444242163DB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F658316-D566-49DE-A89E-DBB495FC9164}"/>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152CC2-9693-466D-A156-E6F3DEB36D93}"/>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1A29E0-5A2D-4CEC-9C86-24823967A9F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E22C19-3682-443D-B07E-6BF234802CB2}"/>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E67281-B431-4DC3-82F6-3459953D25B3}"/>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51A442-98B0-424A-865B-EE0D9E4173E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81882D-B0EB-459E-92E2-F4E4CADBA6E5}"/>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D0ECF91-3B1B-418C-A7CB-1A0F2F8DB142}"/>
              </a:ext>
            </a:extLst>
          </p:cNvPr>
          <p:cNvGrpSpPr/>
          <p:nvPr/>
        </p:nvGrpSpPr>
        <p:grpSpPr>
          <a:xfrm>
            <a:off x="2863361" y="3641857"/>
            <a:ext cx="664803" cy="1146141"/>
            <a:chOff x="9277162" y="2195066"/>
            <a:chExt cx="1788767" cy="3083888"/>
          </a:xfrm>
        </p:grpSpPr>
        <p:cxnSp>
          <p:nvCxnSpPr>
            <p:cNvPr id="32" name="Straight Connector 31">
              <a:extLst>
                <a:ext uri="{FF2B5EF4-FFF2-40B4-BE49-F238E27FC236}">
                  <a16:creationId xmlns:a16="http://schemas.microsoft.com/office/drawing/2014/main" id="{65021AF8-6398-4AD9-9FBD-327456F914F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EBBFEF6-D775-4274-865D-D4B1FE4A46AC}"/>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extLst>
                <a:ext uri="{FF2B5EF4-FFF2-40B4-BE49-F238E27FC236}">
                  <a16:creationId xmlns:a16="http://schemas.microsoft.com/office/drawing/2014/main" id="{8CBC7E4A-186A-4E3C-B1CC-1911231654F3}"/>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extLst>
                <a:ext uri="{FF2B5EF4-FFF2-40B4-BE49-F238E27FC236}">
                  <a16:creationId xmlns:a16="http://schemas.microsoft.com/office/drawing/2014/main" id="{19E6E2CE-784B-446E-A718-CF76E7731AEB}"/>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F0F96A48-0883-4E22-91CD-EC5452D41F2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extLst>
                <a:ext uri="{FF2B5EF4-FFF2-40B4-BE49-F238E27FC236}">
                  <a16:creationId xmlns:a16="http://schemas.microsoft.com/office/drawing/2014/main" id="{8C6B8453-F062-4D7B-8F99-7CF48C196E2C}"/>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75762274-814B-46EF-8084-44F3C445749F}"/>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38D57ABA-8CD6-4E3D-B753-CC8544D648C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extLst>
                <a:ext uri="{FF2B5EF4-FFF2-40B4-BE49-F238E27FC236}">
                  <a16:creationId xmlns:a16="http://schemas.microsoft.com/office/drawing/2014/main" id="{78FD00A4-B1A0-40C8-A8D5-6F735F6C768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Straight Connector 40">
              <a:extLst>
                <a:ext uri="{FF2B5EF4-FFF2-40B4-BE49-F238E27FC236}">
                  <a16:creationId xmlns:a16="http://schemas.microsoft.com/office/drawing/2014/main" id="{4FF8B753-B9F3-4950-8305-5176EAFB1918}"/>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7307917-4DC8-4967-9EA9-271E49E99FD2}"/>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8DE4AC-CD84-4120-B322-782A41E7CF3C}"/>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056B42F-2823-407C-B2B6-39FC6F586CE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C37C51A-4C3C-486E-8D1D-5FD0B2999DBC}"/>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44056A9-7ADD-4101-81C9-FF4A08BF6E4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AE82601-DD42-4877-8A02-F6E669BEEB7C}"/>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9133C60-5199-4F46-BA01-46CCE1DD3E3D}"/>
              </a:ext>
            </a:extLst>
          </p:cNvPr>
          <p:cNvGrpSpPr/>
          <p:nvPr/>
        </p:nvGrpSpPr>
        <p:grpSpPr>
          <a:xfrm>
            <a:off x="4494054" y="3646146"/>
            <a:ext cx="664803" cy="1146141"/>
            <a:chOff x="9277162" y="2195066"/>
            <a:chExt cx="1788767" cy="3083888"/>
          </a:xfrm>
        </p:grpSpPr>
        <p:cxnSp>
          <p:nvCxnSpPr>
            <p:cNvPr id="49" name="Straight Connector 48">
              <a:extLst>
                <a:ext uri="{FF2B5EF4-FFF2-40B4-BE49-F238E27FC236}">
                  <a16:creationId xmlns:a16="http://schemas.microsoft.com/office/drawing/2014/main" id="{F4928DEF-D64D-4009-81CA-FD5E7F7BDC2F}"/>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89BD6B1-0280-4B80-98D7-D91A7058D6CA}"/>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extLst>
                <a:ext uri="{FF2B5EF4-FFF2-40B4-BE49-F238E27FC236}">
                  <a16:creationId xmlns:a16="http://schemas.microsoft.com/office/drawing/2014/main" id="{8C9B08B5-C839-4E24-A774-121C87E2938A}"/>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extLst>
                <a:ext uri="{FF2B5EF4-FFF2-40B4-BE49-F238E27FC236}">
                  <a16:creationId xmlns:a16="http://schemas.microsoft.com/office/drawing/2014/main" id="{EB53F2C1-6FD7-4D8E-8430-B979ED33A7FA}"/>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extLst>
                <a:ext uri="{FF2B5EF4-FFF2-40B4-BE49-F238E27FC236}">
                  <a16:creationId xmlns:a16="http://schemas.microsoft.com/office/drawing/2014/main" id="{B8AB74DD-00CD-4028-9DDA-6B5ABDDFD339}"/>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extLst>
                <a:ext uri="{FF2B5EF4-FFF2-40B4-BE49-F238E27FC236}">
                  <a16:creationId xmlns:a16="http://schemas.microsoft.com/office/drawing/2014/main" id="{BEE3371D-4758-4F9A-BBE7-A4BB0A623F8C}"/>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extLst>
                <a:ext uri="{FF2B5EF4-FFF2-40B4-BE49-F238E27FC236}">
                  <a16:creationId xmlns:a16="http://schemas.microsoft.com/office/drawing/2014/main" id="{09A42EB6-B613-4A8F-91DF-0FC7CBC8E05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8E4B8FB2-B723-4AF8-BF9D-926F70227BC0}"/>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1298C6E4-40D0-43B0-BD44-02729AE1281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8" name="Straight Connector 57">
              <a:extLst>
                <a:ext uri="{FF2B5EF4-FFF2-40B4-BE49-F238E27FC236}">
                  <a16:creationId xmlns:a16="http://schemas.microsoft.com/office/drawing/2014/main" id="{7B03D57E-95EE-40DE-86E4-7A0B6FF04DFE}"/>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1DBDD3-1AD8-4B48-A8CB-402290BD6D5D}"/>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AD3D39-33AA-4504-ACF9-4B87DD0A870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D1C79F-60EF-4474-A06B-36643AAD108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3FD79C-842A-4B8A-B1B9-CDD1F43B839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98B1213D-6794-4633-AB07-C161F0BDB0C7}"/>
              </a:ext>
            </a:extLst>
          </p:cNvPr>
          <p:cNvSpPr txBox="1"/>
          <p:nvPr/>
        </p:nvSpPr>
        <p:spPr>
          <a:xfrm>
            <a:off x="1209544" y="4994864"/>
            <a:ext cx="766618" cy="369332"/>
          </a:xfrm>
          <a:prstGeom prst="rect">
            <a:avLst/>
          </a:prstGeom>
          <a:noFill/>
        </p:spPr>
        <p:txBody>
          <a:bodyPr wrap="square">
            <a:spAutoFit/>
          </a:bodyPr>
          <a:lstStyle/>
          <a:p>
            <a:pPr algn="ctr"/>
            <a:r>
              <a:rPr lang="en-US" sz="1800" dirty="0"/>
              <a:t>t=1</a:t>
            </a:r>
            <a:endParaRPr lang="fr-FR" dirty="0"/>
          </a:p>
        </p:txBody>
      </p:sp>
      <p:sp>
        <p:nvSpPr>
          <p:cNvPr id="65" name="TextBox 64">
            <a:extLst>
              <a:ext uri="{FF2B5EF4-FFF2-40B4-BE49-F238E27FC236}">
                <a16:creationId xmlns:a16="http://schemas.microsoft.com/office/drawing/2014/main" id="{49500367-514B-43CB-841B-66288521579F}"/>
              </a:ext>
            </a:extLst>
          </p:cNvPr>
          <p:cNvSpPr txBox="1"/>
          <p:nvPr/>
        </p:nvSpPr>
        <p:spPr>
          <a:xfrm>
            <a:off x="2889695" y="4994864"/>
            <a:ext cx="766618" cy="369332"/>
          </a:xfrm>
          <a:prstGeom prst="rect">
            <a:avLst/>
          </a:prstGeom>
          <a:noFill/>
        </p:spPr>
        <p:txBody>
          <a:bodyPr wrap="square">
            <a:spAutoFit/>
          </a:bodyPr>
          <a:lstStyle/>
          <a:p>
            <a:pPr algn="ctr"/>
            <a:r>
              <a:rPr lang="en-US" sz="1800" dirty="0"/>
              <a:t>t=2</a:t>
            </a:r>
            <a:endParaRPr lang="fr-FR" dirty="0"/>
          </a:p>
        </p:txBody>
      </p:sp>
      <p:sp>
        <p:nvSpPr>
          <p:cNvPr id="66" name="TextBox 65">
            <a:extLst>
              <a:ext uri="{FF2B5EF4-FFF2-40B4-BE49-F238E27FC236}">
                <a16:creationId xmlns:a16="http://schemas.microsoft.com/office/drawing/2014/main" id="{36D46FDA-98DC-42D5-8404-4BE09E073A4E}"/>
              </a:ext>
            </a:extLst>
          </p:cNvPr>
          <p:cNvSpPr txBox="1"/>
          <p:nvPr/>
        </p:nvSpPr>
        <p:spPr>
          <a:xfrm>
            <a:off x="4520388" y="4994864"/>
            <a:ext cx="766618" cy="369332"/>
          </a:xfrm>
          <a:prstGeom prst="rect">
            <a:avLst/>
          </a:prstGeom>
          <a:noFill/>
        </p:spPr>
        <p:txBody>
          <a:bodyPr wrap="square">
            <a:spAutoFit/>
          </a:bodyPr>
          <a:lstStyle/>
          <a:p>
            <a:pPr algn="ctr"/>
            <a:r>
              <a:rPr lang="en-US" sz="1800" dirty="0"/>
              <a:t>t=3</a:t>
            </a:r>
            <a:endParaRPr lang="fr-FR" dirty="0"/>
          </a:p>
        </p:txBody>
      </p:sp>
      <p:sp>
        <p:nvSpPr>
          <p:cNvPr id="67" name="TextBox 66">
            <a:extLst>
              <a:ext uri="{FF2B5EF4-FFF2-40B4-BE49-F238E27FC236}">
                <a16:creationId xmlns:a16="http://schemas.microsoft.com/office/drawing/2014/main" id="{A5DA9537-80DF-42F6-A158-4334E7D382E1}"/>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3574426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49EAA419-6EE0-4C77-8653-602EB49A518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4" name="TextBox 3">
            <a:extLst>
              <a:ext uri="{FF2B5EF4-FFF2-40B4-BE49-F238E27FC236}">
                <a16:creationId xmlns:a16="http://schemas.microsoft.com/office/drawing/2014/main" id="{12DED257-607A-3785-BE8D-9F6261F8FAB4}"/>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1 and work through the section SESSION 1: PART 6 </a:t>
            </a:r>
          </a:p>
        </p:txBody>
      </p:sp>
    </p:spTree>
    <p:extLst>
      <p:ext uri="{BB962C8B-B14F-4D97-AF65-F5344CB8AC3E}">
        <p14:creationId xmlns:p14="http://schemas.microsoft.com/office/powerpoint/2010/main" val="1249475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dirty="0"/>
              <a:t>03/04/2023 – What is a network?</a:t>
            </a:r>
          </a:p>
          <a:p>
            <a:endParaRPr lang="en-US" sz="2400" dirty="0"/>
          </a:p>
          <a:p>
            <a:r>
              <a:rPr lang="en-US" sz="2400" b="1" dirty="0"/>
              <a:t>TODAY - How do we describe network structures?</a:t>
            </a:r>
          </a:p>
          <a:p>
            <a:endParaRPr lang="en-US" sz="2400" dirty="0"/>
          </a:p>
          <a:p>
            <a:r>
              <a:rPr lang="en-US" sz="2400" dirty="0"/>
              <a:t>13/04/2023 -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1061482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51E9893C-559C-6F71-1B44-2A8757169719}"/>
              </a:ext>
            </a:extLst>
          </p:cNvPr>
          <p:cNvSpPr txBox="1"/>
          <p:nvPr/>
        </p:nvSpPr>
        <p:spPr>
          <a:xfrm>
            <a:off x="182880" y="870857"/>
            <a:ext cx="11686903" cy="3785652"/>
          </a:xfrm>
          <a:prstGeom prst="rect">
            <a:avLst/>
          </a:prstGeom>
          <a:noFill/>
        </p:spPr>
        <p:txBody>
          <a:bodyPr wrap="square" rtlCol="0">
            <a:spAutoFit/>
          </a:bodyPr>
          <a:lstStyle/>
          <a:p>
            <a:r>
              <a:rPr lang="en-US" sz="2400" b="1" dirty="0"/>
              <a:t>Plan for today:</a:t>
            </a:r>
          </a:p>
          <a:p>
            <a:endParaRPr lang="en-US" sz="2400" b="1" dirty="0"/>
          </a:p>
          <a:p>
            <a:pPr marL="457200" indent="-457200">
              <a:buAutoNum type="arabicPeriod"/>
            </a:pPr>
            <a:r>
              <a:rPr lang="en-US" sz="2400" dirty="0"/>
              <a:t>The basics of network structure</a:t>
            </a:r>
            <a:endParaRPr lang="en-US" sz="2400" i="1" dirty="0"/>
          </a:p>
          <a:p>
            <a:pPr marL="457200" indent="-457200">
              <a:buAutoNum type="arabicPeriod"/>
            </a:pPr>
            <a:endParaRPr lang="en-US" sz="2400" i="1" dirty="0"/>
          </a:p>
          <a:p>
            <a:pPr marL="457200" indent="-457200">
              <a:buAutoNum type="arabicPeriod"/>
            </a:pPr>
            <a:r>
              <a:rPr lang="en-US" sz="2400" dirty="0"/>
              <a:t>Describing node-level or microscale structure of networks</a:t>
            </a:r>
          </a:p>
          <a:p>
            <a:pPr marL="457200" indent="-457200">
              <a:buAutoNum type="arabicPeriod"/>
            </a:pPr>
            <a:endParaRPr lang="en-US" sz="2400" dirty="0"/>
          </a:p>
          <a:p>
            <a:pPr marL="457200" indent="-457200">
              <a:buFontTx/>
              <a:buAutoNum type="arabicPeriod"/>
            </a:pPr>
            <a:r>
              <a:rPr lang="en-US" sz="2400" dirty="0"/>
              <a:t>Describing mesoscale structure of networks</a:t>
            </a:r>
          </a:p>
          <a:p>
            <a:pPr marL="457200" indent="-457200">
              <a:buFontTx/>
              <a:buAutoNum type="arabicPeriod"/>
            </a:pPr>
            <a:endParaRPr lang="en-US" sz="2400" dirty="0"/>
          </a:p>
          <a:p>
            <a:pPr marL="457200" indent="-457200">
              <a:buAutoNum type="arabicPeriod"/>
            </a:pPr>
            <a:r>
              <a:rPr lang="en-US" sz="2400" dirty="0"/>
              <a:t>Describing macroscale structure of networks</a:t>
            </a:r>
          </a:p>
          <a:p>
            <a:pPr marL="457200" indent="-457200">
              <a:buAutoNum type="arabicPeriod"/>
            </a:pPr>
            <a:endParaRPr lang="en-US" sz="2400" dirty="0"/>
          </a:p>
        </p:txBody>
      </p:sp>
    </p:spTree>
    <p:extLst>
      <p:ext uri="{BB962C8B-B14F-4D97-AF65-F5344CB8AC3E}">
        <p14:creationId xmlns:p14="http://schemas.microsoft.com/office/powerpoint/2010/main" val="4244014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4" name="TextBox 3">
            <a:extLst>
              <a:ext uri="{FF2B5EF4-FFF2-40B4-BE49-F238E27FC236}">
                <a16:creationId xmlns:a16="http://schemas.microsoft.com/office/drawing/2014/main" id="{7D6D968B-5E9A-B8CF-BAF4-BAD83DEF28AC}"/>
              </a:ext>
            </a:extLst>
          </p:cNvPr>
          <p:cNvSpPr txBox="1"/>
          <p:nvPr/>
        </p:nvSpPr>
        <p:spPr>
          <a:xfrm>
            <a:off x="421342" y="967850"/>
            <a:ext cx="6167716" cy="461665"/>
          </a:xfrm>
          <a:prstGeom prst="rect">
            <a:avLst/>
          </a:prstGeom>
          <a:noFill/>
        </p:spPr>
        <p:txBody>
          <a:bodyPr wrap="square">
            <a:spAutoFit/>
          </a:bodyPr>
          <a:lstStyle/>
          <a:p>
            <a:pPr marL="457200" indent="-457200">
              <a:buAutoNum type="arabicPeriod"/>
            </a:pPr>
            <a:r>
              <a:rPr lang="en-US" sz="2400" dirty="0"/>
              <a:t>The basics of network structure</a:t>
            </a:r>
            <a:endParaRPr lang="en-US" sz="2400" i="1" dirty="0"/>
          </a:p>
        </p:txBody>
      </p:sp>
      <p:pic>
        <p:nvPicPr>
          <p:cNvPr id="8" name="Picture 7" descr="Diagram, radar chart&#10;&#10;Description automatically generated">
            <a:extLst>
              <a:ext uri="{FF2B5EF4-FFF2-40B4-BE49-F238E27FC236}">
                <a16:creationId xmlns:a16="http://schemas.microsoft.com/office/drawing/2014/main" id="{39331F4E-71A0-E8A9-6A6E-745335212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217" y="1637180"/>
            <a:ext cx="8827994" cy="4626720"/>
          </a:xfrm>
          <a:prstGeom prst="rect">
            <a:avLst/>
          </a:prstGeom>
        </p:spPr>
      </p:pic>
    </p:spTree>
    <p:extLst>
      <p:ext uri="{BB962C8B-B14F-4D97-AF65-F5344CB8AC3E}">
        <p14:creationId xmlns:p14="http://schemas.microsoft.com/office/powerpoint/2010/main" val="1407382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4524315"/>
          </a:xfrm>
          <a:prstGeom prst="rect">
            <a:avLst/>
          </a:prstGeom>
          <a:noFill/>
        </p:spPr>
        <p:txBody>
          <a:bodyPr wrap="square" rtlCol="0">
            <a:spAutoFit/>
          </a:bodyPr>
          <a:lstStyle/>
          <a:p>
            <a:r>
              <a:rPr lang="en-US" sz="2000" dirty="0"/>
              <a:t>We can use network measures of network metrics to quantify an individual’s social network position. These measures are mainly:</a:t>
            </a:r>
          </a:p>
          <a:p>
            <a:endParaRPr lang="en-US" sz="2000" dirty="0"/>
          </a:p>
          <a:p>
            <a:endParaRPr lang="en-US" sz="2000" dirty="0"/>
          </a:p>
          <a:p>
            <a:r>
              <a:rPr lang="en-US" sz="2400" b="1" dirty="0"/>
              <a:t>CENTRALITY measures </a:t>
            </a:r>
            <a:r>
              <a:rPr lang="en-US" sz="2400" dirty="0"/>
              <a:t>that capture how “central” or influential an individual is in the network.</a:t>
            </a:r>
          </a:p>
          <a:p>
            <a:endParaRPr lang="en-US" sz="2000" b="1" dirty="0"/>
          </a:p>
          <a:p>
            <a:endParaRPr lang="en-US" sz="2000" b="1" dirty="0"/>
          </a:p>
          <a:p>
            <a:r>
              <a:rPr lang="en-CA" sz="2000" dirty="0"/>
              <a:t>However, there are other measures that capture other aspects of an individual’s social network position such as:</a:t>
            </a:r>
          </a:p>
          <a:p>
            <a:endParaRPr lang="en-CA" sz="2000" dirty="0"/>
          </a:p>
          <a:p>
            <a:r>
              <a:rPr lang="en-CA" sz="2000" b="1" dirty="0"/>
              <a:t>CLUSTERING COEFFICIENT</a:t>
            </a:r>
          </a:p>
          <a:p>
            <a:endParaRPr lang="en-CA" sz="2000" b="1" dirty="0"/>
          </a:p>
          <a:p>
            <a:r>
              <a:rPr lang="en-CA" sz="2000" b="1" dirty="0"/>
              <a:t>EDGE WEIGHT VARIANCE</a:t>
            </a:r>
          </a:p>
        </p:txBody>
      </p:sp>
      <p:sp>
        <p:nvSpPr>
          <p:cNvPr id="9" name="TextBox 8">
            <a:extLst>
              <a:ext uri="{FF2B5EF4-FFF2-40B4-BE49-F238E27FC236}">
                <a16:creationId xmlns:a16="http://schemas.microsoft.com/office/drawing/2014/main" id="{4835F1B3-5087-E101-253D-F6E1C7F90C33}"/>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4107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igraph::degree(network)</a:t>
            </a:r>
            <a:endParaRPr lang="en-CA" b="1" dirty="0">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51352B72-DC23-4D03-C7E5-D6EB0430F299}"/>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
        <p:nvSpPr>
          <p:cNvPr id="26" name="TextBox 25">
            <a:extLst>
              <a:ext uri="{FF2B5EF4-FFF2-40B4-BE49-F238E27FC236}">
                <a16:creationId xmlns:a16="http://schemas.microsoft.com/office/drawing/2014/main" id="{8EABD5FF-4500-4F5A-AEE6-01912B0A041E}"/>
              </a:ext>
            </a:extLst>
          </p:cNvPr>
          <p:cNvSpPr txBox="1"/>
          <p:nvPr/>
        </p:nvSpPr>
        <p:spPr>
          <a:xfrm>
            <a:off x="1272988" y="4323046"/>
            <a:ext cx="7566211" cy="707886"/>
          </a:xfrm>
          <a:prstGeom prst="rect">
            <a:avLst/>
          </a:prstGeom>
          <a:noFill/>
        </p:spPr>
        <p:txBody>
          <a:bodyPr wrap="square" rtlCol="0">
            <a:spAutoFit/>
          </a:bodyPr>
          <a:lstStyle/>
          <a:p>
            <a:r>
              <a:rPr lang="en-US" sz="2000" dirty="0"/>
              <a:t>Degree can be standardized by dividing by the number of nodes minus one</a:t>
            </a:r>
          </a:p>
        </p:txBody>
      </p:sp>
    </p:spTree>
    <p:extLst>
      <p:ext uri="{BB962C8B-B14F-4D97-AF65-F5344CB8AC3E}">
        <p14:creationId xmlns:p14="http://schemas.microsoft.com/office/powerpoint/2010/main" val="370919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igraph::degree(network)</a:t>
            </a:r>
            <a:endParaRPr lang="en-CA"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E018C4CF-F187-52E5-4C9A-627DAB781FB0}"/>
              </a:ext>
            </a:extLst>
          </p:cNvPr>
          <p:cNvSpPr txBox="1"/>
          <p:nvPr/>
        </p:nvSpPr>
        <p:spPr>
          <a:xfrm>
            <a:off x="1398495" y="4371808"/>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6" name="TextBox 25">
            <a:extLst>
              <a:ext uri="{FF2B5EF4-FFF2-40B4-BE49-F238E27FC236}">
                <a16:creationId xmlns:a16="http://schemas.microsoft.com/office/drawing/2014/main" id="{0189CC13-9A60-915C-5786-B0593BF29546}"/>
              </a:ext>
            </a:extLst>
          </p:cNvPr>
          <p:cNvSpPr txBox="1"/>
          <p:nvPr/>
        </p:nvSpPr>
        <p:spPr>
          <a:xfrm>
            <a:off x="1398495" y="5591047"/>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igraph::strength(network)</a:t>
            </a:r>
            <a:endParaRPr lang="en-CA" b="1" dirty="0">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7DF8B642-5C00-3FFF-CD8A-1A261B3C174A}"/>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985173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
        <p:nvSpPr>
          <p:cNvPr id="6" name="TextBox 5">
            <a:extLst>
              <a:ext uri="{FF2B5EF4-FFF2-40B4-BE49-F238E27FC236}">
                <a16:creationId xmlns:a16="http://schemas.microsoft.com/office/drawing/2014/main" id="{D667B82E-2036-44F4-B863-18F2E8648162}"/>
              </a:ext>
            </a:extLst>
          </p:cNvPr>
          <p:cNvSpPr txBox="1"/>
          <p:nvPr/>
        </p:nvSpPr>
        <p:spPr>
          <a:xfrm>
            <a:off x="7468677" y="1454331"/>
            <a:ext cx="4012495" cy="461665"/>
          </a:xfrm>
          <a:prstGeom prst="rect">
            <a:avLst/>
          </a:prstGeom>
          <a:noFill/>
        </p:spPr>
        <p:txBody>
          <a:bodyPr wrap="square" rtlCol="0">
            <a:spAutoFit/>
          </a:bodyPr>
          <a:lstStyle/>
          <a:p>
            <a:r>
              <a:rPr lang="en-US" sz="2400" b="1" dirty="0">
                <a:solidFill>
                  <a:srgbClr val="0033CC"/>
                </a:solidFill>
              </a:rPr>
              <a:t>Nodes</a:t>
            </a:r>
            <a:endParaRPr lang="fr-FR" sz="2400" b="1" dirty="0">
              <a:solidFill>
                <a:srgbClr val="0033CC"/>
              </a:solidFill>
            </a:endParaRPr>
          </a:p>
        </p:txBody>
      </p:sp>
      <p:pic>
        <p:nvPicPr>
          <p:cNvPr id="11" name="Picture 10">
            <a:extLst>
              <a:ext uri="{FF2B5EF4-FFF2-40B4-BE49-F238E27FC236}">
                <a16:creationId xmlns:a16="http://schemas.microsoft.com/office/drawing/2014/main" id="{FC2B3468-29BA-4F61-8DB6-D479CC5844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02027" y="2001269"/>
            <a:ext cx="709685" cy="786491"/>
          </a:xfrm>
          <a:prstGeom prst="rect">
            <a:avLst/>
          </a:prstGeom>
        </p:spPr>
      </p:pic>
      <p:pic>
        <p:nvPicPr>
          <p:cNvPr id="12" name="Picture 11">
            <a:extLst>
              <a:ext uri="{FF2B5EF4-FFF2-40B4-BE49-F238E27FC236}">
                <a16:creationId xmlns:a16="http://schemas.microsoft.com/office/drawing/2014/main" id="{D6C5A193-A98D-4685-B62C-8CC054D52650}"/>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8782399" y="1476324"/>
            <a:ext cx="1109845" cy="821867"/>
          </a:xfrm>
          <a:prstGeom prst="rect">
            <a:avLst/>
          </a:prstGeom>
        </p:spPr>
      </p:pic>
      <p:pic>
        <p:nvPicPr>
          <p:cNvPr id="15" name="Picture 14">
            <a:extLst>
              <a:ext uri="{FF2B5EF4-FFF2-40B4-BE49-F238E27FC236}">
                <a16:creationId xmlns:a16="http://schemas.microsoft.com/office/drawing/2014/main" id="{B627302E-293A-492E-8346-D1A32AB9D029}"/>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209248" y="1558776"/>
            <a:ext cx="1833169" cy="1833169"/>
          </a:xfrm>
          <a:prstGeom prst="rect">
            <a:avLst/>
          </a:prstGeom>
        </p:spPr>
      </p:pic>
      <p:pic>
        <p:nvPicPr>
          <p:cNvPr id="17" name="Picture 16">
            <a:extLst>
              <a:ext uri="{FF2B5EF4-FFF2-40B4-BE49-F238E27FC236}">
                <a16:creationId xmlns:a16="http://schemas.microsoft.com/office/drawing/2014/main" id="{81C99804-0573-4420-8B4F-EF5D4654C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0211" y="1384120"/>
            <a:ext cx="1267019" cy="844680"/>
          </a:xfrm>
          <a:prstGeom prst="rect">
            <a:avLst/>
          </a:prstGeom>
        </p:spPr>
      </p:pic>
    </p:spTree>
    <p:extLst>
      <p:ext uri="{BB962C8B-B14F-4D97-AF65-F5344CB8AC3E}">
        <p14:creationId xmlns:p14="http://schemas.microsoft.com/office/powerpoint/2010/main" val="2957604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TextBox 2">
            <a:extLst>
              <a:ext uri="{FF2B5EF4-FFF2-40B4-BE49-F238E27FC236}">
                <a16:creationId xmlns:a16="http://schemas.microsoft.com/office/drawing/2014/main" id="{E018C4CF-F187-52E5-4C9A-627DAB781FB0}"/>
              </a:ext>
            </a:extLst>
          </p:cNvPr>
          <p:cNvSpPr txBox="1"/>
          <p:nvPr/>
        </p:nvSpPr>
        <p:spPr>
          <a:xfrm>
            <a:off x="1398495" y="3520159"/>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223F19CC-0561-4E40-A782-934CCE60419C}"/>
              </a:ext>
            </a:extLst>
          </p:cNvPr>
          <p:cNvSpPr txBox="1"/>
          <p:nvPr/>
        </p:nvSpPr>
        <p:spPr>
          <a:xfrm>
            <a:off x="1272988" y="4621400"/>
            <a:ext cx="7566211" cy="1015663"/>
          </a:xfrm>
          <a:prstGeom prst="rect">
            <a:avLst/>
          </a:prstGeom>
          <a:noFill/>
        </p:spPr>
        <p:txBody>
          <a:bodyPr wrap="square" rtlCol="0">
            <a:spAutoFit/>
          </a:bodyPr>
          <a:lstStyle/>
          <a:p>
            <a:r>
              <a:rPr lang="en-US" sz="2000" dirty="0"/>
              <a:t>Degree and strength are </a:t>
            </a:r>
            <a:r>
              <a:rPr lang="en-US" sz="2000" b="1" dirty="0"/>
              <a:t>LOCAL</a:t>
            </a:r>
            <a:r>
              <a:rPr lang="en-US" sz="2000" dirty="0"/>
              <a:t> measures of centrality that take into account only immediate </a:t>
            </a:r>
            <a:r>
              <a:rPr lang="en-US" sz="2000" dirty="0" err="1"/>
              <a:t>neighbours</a:t>
            </a:r>
            <a:endParaRPr lang="en-US" sz="2000" i="1" dirty="0"/>
          </a:p>
          <a:p>
            <a:endParaRPr lang="en-US" sz="2000" b="1" dirty="0"/>
          </a:p>
        </p:txBody>
      </p:sp>
      <p:sp>
        <p:nvSpPr>
          <p:cNvPr id="29" name="TextBox 28">
            <a:extLst>
              <a:ext uri="{FF2B5EF4-FFF2-40B4-BE49-F238E27FC236}">
                <a16:creationId xmlns:a16="http://schemas.microsoft.com/office/drawing/2014/main" id="{D137F0B9-9A12-E619-4C56-261476461F2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084201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TextBox 2">
            <a:extLst>
              <a:ext uri="{FF2B5EF4-FFF2-40B4-BE49-F238E27FC236}">
                <a16:creationId xmlns:a16="http://schemas.microsoft.com/office/drawing/2014/main" id="{E018C4CF-F187-52E5-4C9A-627DAB781FB0}"/>
              </a:ext>
            </a:extLst>
          </p:cNvPr>
          <p:cNvSpPr txBox="1"/>
          <p:nvPr/>
        </p:nvSpPr>
        <p:spPr>
          <a:xfrm>
            <a:off x="1398495" y="3520159"/>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223F19CC-0561-4E40-A782-934CCE60419C}"/>
              </a:ext>
            </a:extLst>
          </p:cNvPr>
          <p:cNvSpPr txBox="1"/>
          <p:nvPr/>
        </p:nvSpPr>
        <p:spPr>
          <a:xfrm>
            <a:off x="1272988" y="4621400"/>
            <a:ext cx="7566211" cy="1631216"/>
          </a:xfrm>
          <a:prstGeom prst="rect">
            <a:avLst/>
          </a:prstGeom>
          <a:noFill/>
        </p:spPr>
        <p:txBody>
          <a:bodyPr wrap="square" rtlCol="0">
            <a:spAutoFit/>
          </a:bodyPr>
          <a:lstStyle/>
          <a:p>
            <a:r>
              <a:rPr lang="en-US" sz="2000" dirty="0"/>
              <a:t>Degree and strength are </a:t>
            </a:r>
            <a:r>
              <a:rPr lang="en-US" sz="2000" b="1" dirty="0"/>
              <a:t>LOCAL</a:t>
            </a:r>
            <a:r>
              <a:rPr lang="en-US" sz="2000" dirty="0"/>
              <a:t> measures of centrality that take into account only immediate </a:t>
            </a:r>
            <a:r>
              <a:rPr lang="en-US" sz="2000" dirty="0" err="1"/>
              <a:t>neighbours</a:t>
            </a:r>
            <a:endParaRPr lang="en-US" sz="2000" i="1" dirty="0"/>
          </a:p>
          <a:p>
            <a:endParaRPr lang="en-US" sz="2000" b="1" dirty="0"/>
          </a:p>
          <a:p>
            <a:r>
              <a:rPr lang="en-US" sz="2000" dirty="0"/>
              <a:t>In directed networks you can calculate separate “in-” and “out-” versions of the measures</a:t>
            </a:r>
          </a:p>
        </p:txBody>
      </p:sp>
      <p:sp>
        <p:nvSpPr>
          <p:cNvPr id="29" name="TextBox 28">
            <a:extLst>
              <a:ext uri="{FF2B5EF4-FFF2-40B4-BE49-F238E27FC236}">
                <a16:creationId xmlns:a16="http://schemas.microsoft.com/office/drawing/2014/main" id="{D137F0B9-9A12-E619-4C56-261476461F2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51456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EIGENVECTOR CENTRALITY</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eigen_centrality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36569BC6-B4E3-04F6-95AF-7627E3CF926F}"/>
              </a:ext>
            </a:extLst>
          </p:cNvPr>
          <p:cNvSpPr txBox="1"/>
          <p:nvPr/>
        </p:nvSpPr>
        <p:spPr>
          <a:xfrm>
            <a:off x="1272988" y="4323046"/>
            <a:ext cx="7566211" cy="707886"/>
          </a:xfrm>
          <a:prstGeom prst="rect">
            <a:avLst/>
          </a:prstGeom>
          <a:noFill/>
        </p:spPr>
        <p:txBody>
          <a:bodyPr wrap="square" rtlCol="0">
            <a:spAutoFit/>
          </a:bodyPr>
          <a:lstStyle/>
          <a:p>
            <a:r>
              <a:rPr lang="en-US" sz="2000" dirty="0"/>
              <a:t>Eigenvector centrality take into account a wider </a:t>
            </a:r>
            <a:r>
              <a:rPr lang="en-US" sz="2000" dirty="0" err="1"/>
              <a:t>neighbourhood</a:t>
            </a:r>
            <a:r>
              <a:rPr lang="en-US" sz="2000" dirty="0"/>
              <a:t> when measuring an individual’s centrality</a:t>
            </a:r>
          </a:p>
        </p:txBody>
      </p:sp>
      <p:sp>
        <p:nvSpPr>
          <p:cNvPr id="30" name="TextBox 29">
            <a:extLst>
              <a:ext uri="{FF2B5EF4-FFF2-40B4-BE49-F238E27FC236}">
                <a16:creationId xmlns:a16="http://schemas.microsoft.com/office/drawing/2014/main" id="{9F510F71-56A9-5F6F-912D-F34BEC6861E8}"/>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4137957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EIGENVECTOR CENTRALITY</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eigen_centrality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143723E7-27E3-5E06-14F4-C497C596D117}"/>
              </a:ext>
            </a:extLst>
          </p:cNvPr>
          <p:cNvSpPr txBox="1"/>
          <p:nvPr/>
        </p:nvSpPr>
        <p:spPr>
          <a:xfrm>
            <a:off x="1398495" y="6057174"/>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page_rank</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36569BC6-B4E3-04F6-95AF-7627E3CF926F}"/>
              </a:ext>
            </a:extLst>
          </p:cNvPr>
          <p:cNvSpPr txBox="1"/>
          <p:nvPr/>
        </p:nvSpPr>
        <p:spPr>
          <a:xfrm>
            <a:off x="1272988" y="4323046"/>
            <a:ext cx="7566211" cy="1631216"/>
          </a:xfrm>
          <a:prstGeom prst="rect">
            <a:avLst/>
          </a:prstGeom>
          <a:noFill/>
        </p:spPr>
        <p:txBody>
          <a:bodyPr wrap="square" rtlCol="0">
            <a:spAutoFit/>
          </a:bodyPr>
          <a:lstStyle/>
          <a:p>
            <a:r>
              <a:rPr lang="en-US" sz="2000" dirty="0"/>
              <a:t>Eigenvector centrality take into account a wider </a:t>
            </a:r>
            <a:r>
              <a:rPr lang="en-US" sz="2000" dirty="0" err="1"/>
              <a:t>neighbourhood</a:t>
            </a:r>
            <a:r>
              <a:rPr lang="en-US" sz="2000" dirty="0"/>
              <a:t> when measuring an individual’s centrality</a:t>
            </a:r>
          </a:p>
          <a:p>
            <a:endParaRPr lang="en-US" sz="2000" dirty="0"/>
          </a:p>
          <a:p>
            <a:r>
              <a:rPr lang="en-US" sz="2000" dirty="0"/>
              <a:t>There are additional, slightly modified variations of eigenvector centrality</a:t>
            </a:r>
          </a:p>
        </p:txBody>
      </p:sp>
      <p:sp>
        <p:nvSpPr>
          <p:cNvPr id="26" name="TextBox 25">
            <a:extLst>
              <a:ext uri="{FF2B5EF4-FFF2-40B4-BE49-F238E27FC236}">
                <a16:creationId xmlns:a16="http://schemas.microsoft.com/office/drawing/2014/main" id="{E6FDBF7D-8942-DF93-2A98-3738B0961B1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101867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398495" y="3982259"/>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igraph::betweenness(network)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A7E35676-CE98-5D11-9623-34ED89E823A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817201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398495" y="3982259"/>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igraph::betweenness(network)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8" name="Speech Bubble: Oval 27">
            <a:extLst>
              <a:ext uri="{FF2B5EF4-FFF2-40B4-BE49-F238E27FC236}">
                <a16:creationId xmlns:a16="http://schemas.microsoft.com/office/drawing/2014/main" id="{E23158A1-395C-BFDD-F8FE-1F01A4E5CE20}"/>
              </a:ext>
            </a:extLst>
          </p:cNvPr>
          <p:cNvSpPr/>
          <p:nvPr/>
        </p:nvSpPr>
        <p:spPr>
          <a:xfrm>
            <a:off x="7914526" y="692242"/>
            <a:ext cx="4074274" cy="1766086"/>
          </a:xfrm>
          <a:prstGeom prst="wedgeEllipseCallout">
            <a:avLst>
              <a:gd name="adj1" fmla="val -46193"/>
              <a:gd name="adj2" fmla="val 5883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939CEE59-160C-78BA-5999-EA0297A736CE}"/>
              </a:ext>
            </a:extLst>
          </p:cNvPr>
          <p:cNvSpPr txBox="1"/>
          <p:nvPr/>
        </p:nvSpPr>
        <p:spPr>
          <a:xfrm>
            <a:off x="8478711" y="1238412"/>
            <a:ext cx="3140363" cy="646331"/>
          </a:xfrm>
          <a:prstGeom prst="rect">
            <a:avLst/>
          </a:prstGeom>
          <a:noFill/>
        </p:spPr>
        <p:txBody>
          <a:bodyPr wrap="square" rtlCol="0">
            <a:spAutoFit/>
          </a:bodyPr>
          <a:lstStyle/>
          <a:p>
            <a:r>
              <a:rPr lang="en-US" b="1" dirty="0"/>
              <a:t>Edges can have betweenness centrality scores too!</a:t>
            </a:r>
            <a:endParaRPr lang="en-CA" b="1" dirty="0"/>
          </a:p>
        </p:txBody>
      </p:sp>
      <p:sp>
        <p:nvSpPr>
          <p:cNvPr id="30" name="TextBox 29">
            <a:extLst>
              <a:ext uri="{FF2B5EF4-FFF2-40B4-BE49-F238E27FC236}">
                <a16:creationId xmlns:a16="http://schemas.microsoft.com/office/drawing/2014/main" id="{F6DF94C8-D080-5397-0158-4B0525A2F589}"/>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ABB8659-2C43-4877-9A21-B430C78598EF}"/>
                  </a:ext>
                </a:extLst>
              </p:cNvPr>
              <p:cNvSpPr txBox="1"/>
              <p:nvPr/>
            </p:nvSpPr>
            <p:spPr>
              <a:xfrm>
                <a:off x="1272988" y="4658344"/>
                <a:ext cx="7566211" cy="1358705"/>
              </a:xfrm>
              <a:prstGeom prst="rect">
                <a:avLst/>
              </a:prstGeom>
              <a:noFill/>
            </p:spPr>
            <p:txBody>
              <a:bodyPr wrap="square" rtlCol="0">
                <a:spAutoFit/>
              </a:bodyPr>
              <a:lstStyle/>
              <a:p>
                <a:r>
                  <a:rPr lang="en-US" sz="2000" dirty="0"/>
                  <a:t>Betweenness can be standardized by using the correction factor:</a:t>
                </a:r>
              </a:p>
              <a:p>
                <a:endParaRPr lang="en-US" sz="2000" dirty="0"/>
              </a:p>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den>
                      </m:f>
                    </m:oMath>
                  </m:oMathPara>
                </a14:m>
                <a:endParaRPr lang="en-US" sz="2000" dirty="0"/>
              </a:p>
            </p:txBody>
          </p:sp>
        </mc:Choice>
        <mc:Fallback xmlns="">
          <p:sp>
            <p:nvSpPr>
              <p:cNvPr id="31" name="TextBox 30">
                <a:extLst>
                  <a:ext uri="{FF2B5EF4-FFF2-40B4-BE49-F238E27FC236}">
                    <a16:creationId xmlns:a16="http://schemas.microsoft.com/office/drawing/2014/main" id="{CABB8659-2C43-4877-9A21-B430C78598EF}"/>
                  </a:ext>
                </a:extLst>
              </p:cNvPr>
              <p:cNvSpPr txBox="1">
                <a:spLocks noRot="1" noChangeAspect="1" noMove="1" noResize="1" noEditPoints="1" noAdjustHandles="1" noChangeArrowheads="1" noChangeShapeType="1" noTextEdit="1"/>
              </p:cNvSpPr>
              <p:nvPr/>
            </p:nvSpPr>
            <p:spPr>
              <a:xfrm>
                <a:off x="1272988" y="4658344"/>
                <a:ext cx="7566211" cy="1358705"/>
              </a:xfrm>
              <a:prstGeom prst="rect">
                <a:avLst/>
              </a:prstGeom>
              <a:blipFill>
                <a:blip r:embed="rId2"/>
                <a:stretch>
                  <a:fillRect l="-886" t="-2242"/>
                </a:stretch>
              </a:blipFill>
            </p:spPr>
            <p:txBody>
              <a:bodyPr/>
              <a:lstStyle/>
              <a:p>
                <a:r>
                  <a:rPr lang="fr-FR">
                    <a:noFill/>
                  </a:rPr>
                  <a:t> </a:t>
                </a:r>
              </a:p>
            </p:txBody>
          </p:sp>
        </mc:Fallback>
      </mc:AlternateContent>
    </p:spTree>
    <p:extLst>
      <p:ext uri="{BB962C8B-B14F-4D97-AF65-F5344CB8AC3E}">
        <p14:creationId xmlns:p14="http://schemas.microsoft.com/office/powerpoint/2010/main" val="572507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506072" y="5004236"/>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igraph::closeness(network)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FFF76D18-FF95-05AE-8C57-9297D52E091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85197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30" name="TextBox 29">
            <a:extLst>
              <a:ext uri="{FF2B5EF4-FFF2-40B4-BE49-F238E27FC236}">
                <a16:creationId xmlns:a16="http://schemas.microsoft.com/office/drawing/2014/main" id="{F2B9ACB7-D74D-669B-4B14-F1C571DA11EF}"/>
              </a:ext>
            </a:extLst>
          </p:cNvPr>
          <p:cNvSpPr txBox="1"/>
          <p:nvPr/>
        </p:nvSpPr>
        <p:spPr>
          <a:xfrm>
            <a:off x="1272988" y="5083215"/>
            <a:ext cx="7566211" cy="1015663"/>
          </a:xfrm>
          <a:prstGeom prst="rect">
            <a:avLst/>
          </a:prstGeom>
          <a:noFill/>
        </p:spPr>
        <p:txBody>
          <a:bodyPr wrap="square" rtlCol="0">
            <a:spAutoFit/>
          </a:bodyPr>
          <a:lstStyle/>
          <a:p>
            <a:r>
              <a:rPr lang="en-US" sz="2000" dirty="0"/>
              <a:t>Betweenness and closeness are </a:t>
            </a:r>
            <a:r>
              <a:rPr lang="en-US" sz="2000" b="1" dirty="0"/>
              <a:t>GLOBAL</a:t>
            </a:r>
            <a:r>
              <a:rPr lang="en-US" sz="2000" dirty="0"/>
              <a:t> measures of centrality that take into account only immediate </a:t>
            </a:r>
            <a:r>
              <a:rPr lang="en-US" sz="2000" dirty="0" err="1"/>
              <a:t>neighbours</a:t>
            </a:r>
            <a:endParaRPr lang="en-US" sz="2000" i="1" dirty="0"/>
          </a:p>
          <a:p>
            <a:endParaRPr lang="en-US" sz="2000" b="1" dirty="0"/>
          </a:p>
        </p:txBody>
      </p:sp>
      <p:sp>
        <p:nvSpPr>
          <p:cNvPr id="31" name="TextBox 30">
            <a:extLst>
              <a:ext uri="{FF2B5EF4-FFF2-40B4-BE49-F238E27FC236}">
                <a16:creationId xmlns:a16="http://schemas.microsoft.com/office/drawing/2014/main" id="{94FB090D-BD66-3AE4-C1A6-DC507DC6E8EB}"/>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4138300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015663"/>
          </a:xfrm>
          <a:prstGeom prst="rect">
            <a:avLst/>
          </a:prstGeom>
          <a:noFill/>
        </p:spPr>
        <p:txBody>
          <a:bodyPr wrap="square" rtlCol="0">
            <a:spAutoFit/>
          </a:bodyPr>
          <a:lstStyle/>
          <a:p>
            <a:r>
              <a:rPr lang="en-US" sz="2000" i="1" dirty="0"/>
              <a:t>An important note on calculating betweenness and closeness in igraph</a:t>
            </a:r>
          </a:p>
          <a:p>
            <a:endParaRPr lang="en-US" sz="2000" i="1" dirty="0"/>
          </a:p>
          <a:p>
            <a:r>
              <a:rPr lang="en-US" sz="2000" dirty="0">
                <a:hlinkClick r:id="rId2"/>
              </a:rPr>
              <a:t>https://twitter.com/mattjsilk/status/997029135548669957</a:t>
            </a:r>
            <a:endParaRPr lang="en-US" sz="2000" dirty="0"/>
          </a:p>
        </p:txBody>
      </p:sp>
      <p:pic>
        <p:nvPicPr>
          <p:cNvPr id="5" name="Picture 4" descr="A picture containing accessory&#10;&#10;Description automatically generated">
            <a:extLst>
              <a:ext uri="{FF2B5EF4-FFF2-40B4-BE49-F238E27FC236}">
                <a16:creationId xmlns:a16="http://schemas.microsoft.com/office/drawing/2014/main" id="{731BEBD2-C181-F859-80A1-F7969700D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484" y="3000524"/>
            <a:ext cx="3873315" cy="2306581"/>
          </a:xfrm>
          <a:prstGeom prst="rect">
            <a:avLst/>
          </a:prstGeom>
        </p:spPr>
      </p:pic>
      <p:pic>
        <p:nvPicPr>
          <p:cNvPr id="9" name="Picture 8">
            <a:extLst>
              <a:ext uri="{FF2B5EF4-FFF2-40B4-BE49-F238E27FC236}">
                <a16:creationId xmlns:a16="http://schemas.microsoft.com/office/drawing/2014/main" id="{003C67BD-0905-326C-71A5-8F5910B41145}"/>
              </a:ext>
            </a:extLst>
          </p:cNvPr>
          <p:cNvPicPr>
            <a:picLocks noChangeAspect="1"/>
          </p:cNvPicPr>
          <p:nvPr/>
        </p:nvPicPr>
        <p:blipFill rotWithShape="1">
          <a:blip r:embed="rId4">
            <a:extLst>
              <a:ext uri="{28A0092B-C50C-407E-A947-70E740481C1C}">
                <a14:useLocalDpi xmlns:a14="http://schemas.microsoft.com/office/drawing/2010/main" val="0"/>
              </a:ext>
            </a:extLst>
          </a:blip>
          <a:srcRect l="810" t="40098" r="882"/>
          <a:stretch/>
        </p:blipFill>
        <p:spPr>
          <a:xfrm>
            <a:off x="909917" y="5443108"/>
            <a:ext cx="6234954" cy="376681"/>
          </a:xfrm>
          <a:prstGeom prst="rect">
            <a:avLst/>
          </a:prstGeom>
        </p:spPr>
      </p:pic>
      <p:sp>
        <p:nvSpPr>
          <p:cNvPr id="10" name="TextBox 9">
            <a:extLst>
              <a:ext uri="{FF2B5EF4-FFF2-40B4-BE49-F238E27FC236}">
                <a16:creationId xmlns:a16="http://schemas.microsoft.com/office/drawing/2014/main" id="{EF992C2A-7D41-DE30-E62F-2EC0F9FF7CBA}"/>
              </a:ext>
            </a:extLst>
          </p:cNvPr>
          <p:cNvSpPr txBox="1"/>
          <p:nvPr/>
        </p:nvSpPr>
        <p:spPr>
          <a:xfrm>
            <a:off x="3025590" y="5131404"/>
            <a:ext cx="439270" cy="369332"/>
          </a:xfrm>
          <a:prstGeom prst="rect">
            <a:avLst/>
          </a:prstGeom>
          <a:noFill/>
        </p:spPr>
        <p:txBody>
          <a:bodyPr wrap="square" rtlCol="0">
            <a:spAutoFit/>
          </a:bodyPr>
          <a:lstStyle/>
          <a:p>
            <a:r>
              <a:rPr lang="en-US" b="1" dirty="0">
                <a:solidFill>
                  <a:srgbClr val="FF0000"/>
                </a:solidFill>
              </a:rPr>
              <a:t>7</a:t>
            </a:r>
            <a:endParaRPr lang="en-CA" b="1" dirty="0">
              <a:solidFill>
                <a:srgbClr val="FF0000"/>
              </a:solidFill>
            </a:endParaRPr>
          </a:p>
        </p:txBody>
      </p:sp>
      <p:sp>
        <p:nvSpPr>
          <p:cNvPr id="11" name="TextBox 10">
            <a:extLst>
              <a:ext uri="{FF2B5EF4-FFF2-40B4-BE49-F238E27FC236}">
                <a16:creationId xmlns:a16="http://schemas.microsoft.com/office/drawing/2014/main" id="{A64DCF96-2646-9E69-2E9E-2EC386C7E023}"/>
              </a:ext>
            </a:extLst>
          </p:cNvPr>
          <p:cNvSpPr txBox="1"/>
          <p:nvPr/>
        </p:nvSpPr>
        <p:spPr>
          <a:xfrm>
            <a:off x="3348320" y="5140369"/>
            <a:ext cx="439270" cy="369332"/>
          </a:xfrm>
          <a:prstGeom prst="rect">
            <a:avLst/>
          </a:prstGeom>
          <a:noFill/>
        </p:spPr>
        <p:txBody>
          <a:bodyPr wrap="square" rtlCol="0">
            <a:spAutoFit/>
          </a:bodyPr>
          <a:lstStyle/>
          <a:p>
            <a:r>
              <a:rPr lang="en-US" b="1" dirty="0">
                <a:solidFill>
                  <a:srgbClr val="FF0000"/>
                </a:solidFill>
              </a:rPr>
              <a:t>8</a:t>
            </a:r>
            <a:endParaRPr lang="en-CA" b="1" dirty="0">
              <a:solidFill>
                <a:srgbClr val="FF0000"/>
              </a:solidFill>
            </a:endParaRPr>
          </a:p>
        </p:txBody>
      </p:sp>
      <p:sp>
        <p:nvSpPr>
          <p:cNvPr id="12" name="TextBox 11">
            <a:extLst>
              <a:ext uri="{FF2B5EF4-FFF2-40B4-BE49-F238E27FC236}">
                <a16:creationId xmlns:a16="http://schemas.microsoft.com/office/drawing/2014/main" id="{7D1416DE-03E7-CE8E-9692-EA288E29E282}"/>
              </a:ext>
            </a:extLst>
          </p:cNvPr>
          <p:cNvSpPr txBox="1"/>
          <p:nvPr/>
        </p:nvSpPr>
        <p:spPr>
          <a:xfrm>
            <a:off x="7539318" y="2905349"/>
            <a:ext cx="4258235" cy="3139321"/>
          </a:xfrm>
          <a:prstGeom prst="rect">
            <a:avLst/>
          </a:prstGeom>
          <a:noFill/>
        </p:spPr>
        <p:txBody>
          <a:bodyPr wrap="square" rtlCol="0">
            <a:spAutoFit/>
          </a:bodyPr>
          <a:lstStyle/>
          <a:p>
            <a:r>
              <a:rPr lang="en-US" dirty="0"/>
              <a:t>By default in shortest paths calculations igraph treats edge weights as costs</a:t>
            </a:r>
          </a:p>
          <a:p>
            <a:endParaRPr lang="en-US" dirty="0"/>
          </a:p>
          <a:p>
            <a:endParaRPr lang="en-US" dirty="0"/>
          </a:p>
          <a:p>
            <a:r>
              <a:rPr lang="en-US" dirty="0"/>
              <a:t>This is not a sensible option for most social networks</a:t>
            </a:r>
          </a:p>
          <a:p>
            <a:endParaRPr lang="en-US" dirty="0"/>
          </a:p>
          <a:p>
            <a:endParaRPr lang="en-US" dirty="0"/>
          </a:p>
          <a:p>
            <a:r>
              <a:rPr lang="en-US" dirty="0"/>
              <a:t>So we </a:t>
            </a:r>
            <a:r>
              <a:rPr lang="en-US" b="1" dirty="0"/>
              <a:t>MUST</a:t>
            </a:r>
            <a:r>
              <a:rPr lang="en-US" dirty="0"/>
              <a:t> manually specify edge weights in the calculation or use </a:t>
            </a:r>
            <a:r>
              <a:rPr lang="en-US" b="1" i="1" dirty="0" err="1"/>
              <a:t>tnet</a:t>
            </a:r>
            <a:r>
              <a:rPr lang="en-US" dirty="0"/>
              <a:t> (where this is done automatically)</a:t>
            </a:r>
            <a:endParaRPr lang="en-CA" dirty="0"/>
          </a:p>
        </p:txBody>
      </p:sp>
      <p:sp>
        <p:nvSpPr>
          <p:cNvPr id="13" name="TextBox 12">
            <a:extLst>
              <a:ext uri="{FF2B5EF4-FFF2-40B4-BE49-F238E27FC236}">
                <a16:creationId xmlns:a16="http://schemas.microsoft.com/office/drawing/2014/main" id="{2460A891-95D0-5702-157A-CD459FF42FFD}"/>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153548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95C20606-6482-3332-0C82-6171C60C0738}"/>
              </a:ext>
            </a:extLst>
          </p:cNvPr>
          <p:cNvSpPr txBox="1"/>
          <p:nvPr/>
        </p:nvSpPr>
        <p:spPr>
          <a:xfrm>
            <a:off x="1398492" y="4975997"/>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FLOW BETWEENNESS is an alternative global measure that quantifies “information flow” through a node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BA74B407-2B20-B744-F96D-E2A70FD52E3A}"/>
              </a:ext>
            </a:extLst>
          </p:cNvPr>
          <p:cNvSpPr txBox="1"/>
          <p:nvPr/>
        </p:nvSpPr>
        <p:spPr>
          <a:xfrm>
            <a:off x="1398492" y="6063285"/>
            <a:ext cx="6562164"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sna</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flowbet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adjacency_matrix</a:t>
            </a:r>
            <a:r>
              <a:rPr lang="en-US" b="1" dirty="0">
                <a:latin typeface="Courier New" panose="02070309020205020404" pitchFamily="49" charset="0"/>
                <a:cs typeface="Courier New" panose="02070309020205020404" pitchFamily="49" charset="0"/>
              </a:rPr>
              <a:t>)</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1E17EA14-5B1D-38C9-21C0-4F22788487DD}"/>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89459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
        <p:nvSpPr>
          <p:cNvPr id="6" name="TextBox 5">
            <a:extLst>
              <a:ext uri="{FF2B5EF4-FFF2-40B4-BE49-F238E27FC236}">
                <a16:creationId xmlns:a16="http://schemas.microsoft.com/office/drawing/2014/main" id="{D667B82E-2036-44F4-B863-18F2E8648162}"/>
              </a:ext>
            </a:extLst>
          </p:cNvPr>
          <p:cNvSpPr txBox="1"/>
          <p:nvPr/>
        </p:nvSpPr>
        <p:spPr>
          <a:xfrm>
            <a:off x="7468677" y="1454331"/>
            <a:ext cx="4012495" cy="461665"/>
          </a:xfrm>
          <a:prstGeom prst="rect">
            <a:avLst/>
          </a:prstGeom>
          <a:noFill/>
        </p:spPr>
        <p:txBody>
          <a:bodyPr wrap="square" rtlCol="0">
            <a:spAutoFit/>
          </a:bodyPr>
          <a:lstStyle/>
          <a:p>
            <a:r>
              <a:rPr lang="en-US" sz="2400" b="1" dirty="0">
                <a:solidFill>
                  <a:srgbClr val="0033CC"/>
                </a:solidFill>
              </a:rPr>
              <a:t>Nodes</a:t>
            </a:r>
            <a:endParaRPr lang="fr-FR" sz="2400" b="1" dirty="0">
              <a:solidFill>
                <a:srgbClr val="0033CC"/>
              </a:solidFill>
            </a:endParaRPr>
          </a:p>
        </p:txBody>
      </p:sp>
      <p:pic>
        <p:nvPicPr>
          <p:cNvPr id="11" name="Picture 10">
            <a:extLst>
              <a:ext uri="{FF2B5EF4-FFF2-40B4-BE49-F238E27FC236}">
                <a16:creationId xmlns:a16="http://schemas.microsoft.com/office/drawing/2014/main" id="{FC2B3468-29BA-4F61-8DB6-D479CC5844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02027" y="2001269"/>
            <a:ext cx="709685" cy="786491"/>
          </a:xfrm>
          <a:prstGeom prst="rect">
            <a:avLst/>
          </a:prstGeom>
        </p:spPr>
      </p:pic>
      <p:pic>
        <p:nvPicPr>
          <p:cNvPr id="12" name="Picture 11">
            <a:extLst>
              <a:ext uri="{FF2B5EF4-FFF2-40B4-BE49-F238E27FC236}">
                <a16:creationId xmlns:a16="http://schemas.microsoft.com/office/drawing/2014/main" id="{D6C5A193-A98D-4685-B62C-8CC054D52650}"/>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8782399" y="1476324"/>
            <a:ext cx="1109845" cy="821867"/>
          </a:xfrm>
          <a:prstGeom prst="rect">
            <a:avLst/>
          </a:prstGeom>
        </p:spPr>
      </p:pic>
      <p:pic>
        <p:nvPicPr>
          <p:cNvPr id="15" name="Picture 14">
            <a:extLst>
              <a:ext uri="{FF2B5EF4-FFF2-40B4-BE49-F238E27FC236}">
                <a16:creationId xmlns:a16="http://schemas.microsoft.com/office/drawing/2014/main" id="{B627302E-293A-492E-8346-D1A32AB9D029}"/>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209248" y="1558776"/>
            <a:ext cx="1833169" cy="1833169"/>
          </a:xfrm>
          <a:prstGeom prst="rect">
            <a:avLst/>
          </a:prstGeom>
        </p:spPr>
      </p:pic>
      <p:pic>
        <p:nvPicPr>
          <p:cNvPr id="17" name="Picture 16">
            <a:extLst>
              <a:ext uri="{FF2B5EF4-FFF2-40B4-BE49-F238E27FC236}">
                <a16:creationId xmlns:a16="http://schemas.microsoft.com/office/drawing/2014/main" id="{81C99804-0573-4420-8B4F-EF5D4654C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0211" y="1384120"/>
            <a:ext cx="1267019" cy="844680"/>
          </a:xfrm>
          <a:prstGeom prst="rect">
            <a:avLst/>
          </a:prstGeom>
        </p:spPr>
      </p:pic>
      <p:sp>
        <p:nvSpPr>
          <p:cNvPr id="19" name="TextBox 18">
            <a:extLst>
              <a:ext uri="{FF2B5EF4-FFF2-40B4-BE49-F238E27FC236}">
                <a16:creationId xmlns:a16="http://schemas.microsoft.com/office/drawing/2014/main" id="{20626669-2D3D-4B66-84AE-4C2E6E4C5959}"/>
              </a:ext>
            </a:extLst>
          </p:cNvPr>
          <p:cNvSpPr txBox="1"/>
          <p:nvPr/>
        </p:nvSpPr>
        <p:spPr>
          <a:xfrm>
            <a:off x="7468677" y="3839408"/>
            <a:ext cx="1166949" cy="461665"/>
          </a:xfrm>
          <a:prstGeom prst="rect">
            <a:avLst/>
          </a:prstGeom>
          <a:noFill/>
        </p:spPr>
        <p:txBody>
          <a:bodyPr wrap="square">
            <a:spAutoFit/>
          </a:bodyPr>
          <a:lstStyle/>
          <a:p>
            <a:r>
              <a:rPr lang="en-US" sz="2400" b="1" dirty="0">
                <a:solidFill>
                  <a:srgbClr val="00B050"/>
                </a:solidFill>
              </a:rPr>
              <a:t>Edges</a:t>
            </a:r>
            <a:endParaRPr lang="fr-FR" sz="2400" dirty="0"/>
          </a:p>
        </p:txBody>
      </p:sp>
      <p:pic>
        <p:nvPicPr>
          <p:cNvPr id="21" name="Picture 20">
            <a:extLst>
              <a:ext uri="{FF2B5EF4-FFF2-40B4-BE49-F238E27FC236}">
                <a16:creationId xmlns:a16="http://schemas.microsoft.com/office/drawing/2014/main" id="{E740E28C-123C-42C1-BE6B-21EC27FB9F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9399" y="4560904"/>
            <a:ext cx="1838556" cy="1034188"/>
          </a:xfrm>
          <a:prstGeom prst="ellipse">
            <a:avLst/>
          </a:prstGeom>
          <a:ln>
            <a:noFill/>
          </a:ln>
          <a:effectLst>
            <a:softEdge rad="112500"/>
          </a:effectLst>
        </p:spPr>
      </p:pic>
      <p:pic>
        <p:nvPicPr>
          <p:cNvPr id="23" name="Picture 22">
            <a:extLst>
              <a:ext uri="{FF2B5EF4-FFF2-40B4-BE49-F238E27FC236}">
                <a16:creationId xmlns:a16="http://schemas.microsoft.com/office/drawing/2014/main" id="{50DAC79B-5D50-4382-8EBE-F0674432C632}"/>
              </a:ext>
            </a:extLst>
          </p:cNvPr>
          <p:cNvPicPr>
            <a:picLocks noChangeAspect="1"/>
          </p:cNvPicPr>
          <p:nvPr/>
        </p:nvPicPr>
        <p:blipFill rotWithShape="1">
          <a:blip r:embed="rId8">
            <a:extLst>
              <a:ext uri="{28A0092B-C50C-407E-A947-70E740481C1C}">
                <a14:useLocalDpi xmlns:a14="http://schemas.microsoft.com/office/drawing/2010/main" val="0"/>
              </a:ext>
            </a:extLst>
          </a:blip>
          <a:srcRect b="14682"/>
          <a:stretch/>
        </p:blipFill>
        <p:spPr>
          <a:xfrm>
            <a:off x="8354630" y="4070240"/>
            <a:ext cx="1965382" cy="1057462"/>
          </a:xfrm>
          <a:prstGeom prst="ellipse">
            <a:avLst/>
          </a:prstGeom>
          <a:ln>
            <a:noFill/>
          </a:ln>
          <a:effectLst>
            <a:softEdge rad="112500"/>
          </a:effectLst>
        </p:spPr>
      </p:pic>
      <p:pic>
        <p:nvPicPr>
          <p:cNvPr id="25" name="Picture 24">
            <a:extLst>
              <a:ext uri="{FF2B5EF4-FFF2-40B4-BE49-F238E27FC236}">
                <a16:creationId xmlns:a16="http://schemas.microsoft.com/office/drawing/2014/main" id="{712884CE-B44F-4072-AA96-2C22DCADFCBA}"/>
              </a:ext>
            </a:extLst>
          </p:cNvPr>
          <p:cNvPicPr>
            <a:picLocks noChangeAspect="1"/>
          </p:cNvPicPr>
          <p:nvPr/>
        </p:nvPicPr>
        <p:blipFill rotWithShape="1">
          <a:blip r:embed="rId9">
            <a:extLst>
              <a:ext uri="{28A0092B-C50C-407E-A947-70E740481C1C}">
                <a14:useLocalDpi xmlns:a14="http://schemas.microsoft.com/office/drawing/2010/main" val="0"/>
              </a:ext>
            </a:extLst>
          </a:blip>
          <a:srcRect l="25003" r="9475"/>
          <a:stretch/>
        </p:blipFill>
        <p:spPr>
          <a:xfrm>
            <a:off x="8511712" y="5240917"/>
            <a:ext cx="1415266" cy="1214400"/>
          </a:xfrm>
          <a:prstGeom prst="ellipse">
            <a:avLst/>
          </a:prstGeom>
          <a:ln>
            <a:noFill/>
          </a:ln>
          <a:effectLst>
            <a:softEdge rad="112500"/>
          </a:effectLst>
        </p:spPr>
      </p:pic>
      <p:pic>
        <p:nvPicPr>
          <p:cNvPr id="27" name="Picture 26">
            <a:extLst>
              <a:ext uri="{FF2B5EF4-FFF2-40B4-BE49-F238E27FC236}">
                <a16:creationId xmlns:a16="http://schemas.microsoft.com/office/drawing/2014/main" id="{85BE5EF7-B9D8-4F3E-AB83-6076753A1C72}"/>
              </a:ext>
            </a:extLst>
          </p:cNvPr>
          <p:cNvPicPr>
            <a:picLocks noChangeAspect="1"/>
          </p:cNvPicPr>
          <p:nvPr/>
        </p:nvPicPr>
        <p:blipFill rotWithShape="1">
          <a:blip r:embed="rId10">
            <a:extLst>
              <a:ext uri="{28A0092B-C50C-407E-A947-70E740481C1C}">
                <a14:useLocalDpi xmlns:a14="http://schemas.microsoft.com/office/drawing/2010/main" val="0"/>
              </a:ext>
            </a:extLst>
          </a:blip>
          <a:srcRect l="9314" r="9646"/>
          <a:stretch/>
        </p:blipFill>
        <p:spPr>
          <a:xfrm>
            <a:off x="10175702" y="4849817"/>
            <a:ext cx="1694081" cy="1392743"/>
          </a:xfrm>
          <a:prstGeom prst="ellipse">
            <a:avLst/>
          </a:prstGeom>
          <a:ln>
            <a:noFill/>
          </a:ln>
          <a:effectLst>
            <a:softEdge rad="112500"/>
          </a:effectLst>
        </p:spPr>
      </p:pic>
      <p:pic>
        <p:nvPicPr>
          <p:cNvPr id="29" name="Picture 28">
            <a:extLst>
              <a:ext uri="{FF2B5EF4-FFF2-40B4-BE49-F238E27FC236}">
                <a16:creationId xmlns:a16="http://schemas.microsoft.com/office/drawing/2014/main" id="{16FB31C4-47CD-42C4-A561-762F145FCBA3}"/>
              </a:ext>
            </a:extLst>
          </p:cNvPr>
          <p:cNvPicPr>
            <a:picLocks noChangeAspect="1"/>
          </p:cNvPicPr>
          <p:nvPr/>
        </p:nvPicPr>
        <p:blipFill rotWithShape="1">
          <a:blip r:embed="rId11">
            <a:extLst>
              <a:ext uri="{28A0092B-C50C-407E-A947-70E740481C1C}">
                <a14:useLocalDpi xmlns:a14="http://schemas.microsoft.com/office/drawing/2010/main" val="0"/>
              </a:ext>
            </a:extLst>
          </a:blip>
          <a:srcRect l="30356" r="14267"/>
          <a:stretch/>
        </p:blipFill>
        <p:spPr>
          <a:xfrm>
            <a:off x="10320012" y="3635202"/>
            <a:ext cx="1480102" cy="993999"/>
          </a:xfrm>
          <a:prstGeom prst="ellipse">
            <a:avLst/>
          </a:prstGeom>
          <a:ln>
            <a:noFill/>
          </a:ln>
          <a:effectLst>
            <a:softEdge rad="112500"/>
          </a:effectLst>
        </p:spPr>
      </p:pic>
    </p:spTree>
    <p:extLst>
      <p:ext uri="{BB962C8B-B14F-4D97-AF65-F5344CB8AC3E}">
        <p14:creationId xmlns:p14="http://schemas.microsoft.com/office/powerpoint/2010/main" val="56108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pic>
        <p:nvPicPr>
          <p:cNvPr id="8" name="Picture 7" descr="Diagram&#10;&#10;Description automatically generated with medium confidence">
            <a:extLst>
              <a:ext uri="{FF2B5EF4-FFF2-40B4-BE49-F238E27FC236}">
                <a16:creationId xmlns:a16="http://schemas.microsoft.com/office/drawing/2014/main" id="{756C143D-138D-E9FA-A1AB-93AEC95C6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3415455"/>
            <a:ext cx="8222877" cy="3124969"/>
          </a:xfrm>
          <a:prstGeom prst="rect">
            <a:avLst/>
          </a:prstGeom>
        </p:spPr>
      </p:pic>
      <p:sp>
        <p:nvSpPr>
          <p:cNvPr id="9" name="TextBox 8">
            <a:extLst>
              <a:ext uri="{FF2B5EF4-FFF2-40B4-BE49-F238E27FC236}">
                <a16:creationId xmlns:a16="http://schemas.microsoft.com/office/drawing/2014/main" id="{5F812061-8F6C-A1E9-AFB9-02B00C94A86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427479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sp>
        <p:nvSpPr>
          <p:cNvPr id="5" name="TextBox 4">
            <a:extLst>
              <a:ext uri="{FF2B5EF4-FFF2-40B4-BE49-F238E27FC236}">
                <a16:creationId xmlns:a16="http://schemas.microsoft.com/office/drawing/2014/main" id="{626D352C-88AE-D899-9026-76513A54129B}"/>
              </a:ext>
            </a:extLst>
          </p:cNvPr>
          <p:cNvSpPr txBox="1"/>
          <p:nvPr/>
        </p:nvSpPr>
        <p:spPr>
          <a:xfrm>
            <a:off x="1138518" y="3339012"/>
            <a:ext cx="705522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EDGE WEIGHT VARIANCE measures how differentiated an individual’s social connections are</a:t>
            </a:r>
            <a:endParaRPr lang="en-CA" sz="2400" dirty="0">
              <a:solidFill>
                <a:schemeClr val="accent5">
                  <a:lumMod val="20000"/>
                  <a:lumOff val="80000"/>
                </a:schemeClr>
              </a:solidFill>
            </a:endParaRPr>
          </a:p>
        </p:txBody>
      </p:sp>
      <p:grpSp>
        <p:nvGrpSpPr>
          <p:cNvPr id="7" name="Group 6">
            <a:extLst>
              <a:ext uri="{FF2B5EF4-FFF2-40B4-BE49-F238E27FC236}">
                <a16:creationId xmlns:a16="http://schemas.microsoft.com/office/drawing/2014/main" id="{C690F718-5C25-D95E-5F67-DE83C7897D1A}"/>
              </a:ext>
            </a:extLst>
          </p:cNvPr>
          <p:cNvGrpSpPr/>
          <p:nvPr/>
        </p:nvGrpSpPr>
        <p:grpSpPr>
          <a:xfrm>
            <a:off x="9408151" y="3429000"/>
            <a:ext cx="1788767" cy="3083888"/>
            <a:chOff x="9277162" y="2195066"/>
            <a:chExt cx="1788767" cy="3083888"/>
          </a:xfrm>
        </p:grpSpPr>
        <p:cxnSp>
          <p:nvCxnSpPr>
            <p:cNvPr id="9" name="Straight Connector 8">
              <a:extLst>
                <a:ext uri="{FF2B5EF4-FFF2-40B4-BE49-F238E27FC236}">
                  <a16:creationId xmlns:a16="http://schemas.microsoft.com/office/drawing/2014/main" id="{24D5D121-A212-FCB7-FD0C-54C02E8993B1}"/>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40DA58-8F98-8013-5B50-D667745A67A7}"/>
                </a:ext>
              </a:extLst>
            </p:cNvPr>
            <p:cNvCxnSpPr>
              <a:cxnSpLocks/>
            </p:cNvCxnSpPr>
            <p:nvPr/>
          </p:nvCxnSpPr>
          <p:spPr>
            <a:xfrm flipH="1" flipV="1">
              <a:off x="9886533" y="2366705"/>
              <a:ext cx="747976" cy="102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055F83-1C36-624F-015D-7E7A97EB1CE1}"/>
                </a:ext>
              </a:extLst>
            </p:cNvPr>
            <p:cNvCxnSpPr>
              <a:cxnSpLocks/>
            </p:cNvCxnSpPr>
            <p:nvPr/>
          </p:nvCxnSpPr>
          <p:spPr>
            <a:xfrm>
              <a:off x="9886533" y="2366704"/>
              <a:ext cx="664482" cy="16371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A7D8F2-A418-9339-8996-E0F1587CD23E}"/>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D235365-3596-B9CF-6905-26E67BEDD66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4719AD-6F8E-227A-3E65-DABA899CAB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A99CB21-14F4-2AB1-7D88-A13E685D9700}"/>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45906F3B-C7BC-A71F-A27A-EF1E4C157C71}"/>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A08E884C-69AD-A109-03C3-BB64D68A6686}"/>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AFE5A9-27D5-FA94-30AE-197CA4B8700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4288D4-E38C-FF32-DEB1-4CF602DA7B66}"/>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F8B617-670C-BB27-4F05-74D9357FDCD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87DEFE-DAF4-161A-FF89-CBAB770E1FEA}"/>
                </a:ext>
              </a:extLst>
            </p:cNvPr>
            <p:cNvCxnSpPr>
              <a:cxnSpLocks/>
            </p:cNvCxnSpPr>
            <p:nvPr/>
          </p:nvCxnSpPr>
          <p:spPr>
            <a:xfrm flipV="1">
              <a:off x="9969302" y="4003871"/>
              <a:ext cx="581713" cy="353047"/>
            </a:xfrm>
            <a:prstGeom prst="line">
              <a:avLst/>
            </a:prstGeom>
            <a:ln w="1270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660345-5E68-F83E-85AC-F4CF39B63EF1}"/>
                </a:ext>
              </a:extLst>
            </p:cNvPr>
            <p:cNvCxnSpPr>
              <a:cxnSpLocks/>
            </p:cNvCxnSpPr>
            <p:nvPr/>
          </p:nvCxnSpPr>
          <p:spPr>
            <a:xfrm>
              <a:off x="9969302" y="4379070"/>
              <a:ext cx="427782" cy="728246"/>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53D337-AB2F-9321-D2C3-C8D06970837C}"/>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515B2E1-FD06-87E8-43BB-A7AF5C6A7E38}"/>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070929F-1D6B-E294-8034-AEFB3641195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5551AC6A-1D6E-DB7F-EA41-7DFAE220BCB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a:extLst>
              <a:ext uri="{FF2B5EF4-FFF2-40B4-BE49-F238E27FC236}">
                <a16:creationId xmlns:a16="http://schemas.microsoft.com/office/drawing/2014/main" id="{E5EEE3AB-9697-3B73-0621-D511E1A12FFA}"/>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428146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sp>
        <p:nvSpPr>
          <p:cNvPr id="5" name="TextBox 4">
            <a:extLst>
              <a:ext uri="{FF2B5EF4-FFF2-40B4-BE49-F238E27FC236}">
                <a16:creationId xmlns:a16="http://schemas.microsoft.com/office/drawing/2014/main" id="{626D352C-88AE-D899-9026-76513A54129B}"/>
              </a:ext>
            </a:extLst>
          </p:cNvPr>
          <p:cNvSpPr txBox="1"/>
          <p:nvPr/>
        </p:nvSpPr>
        <p:spPr>
          <a:xfrm>
            <a:off x="1138518" y="3339012"/>
            <a:ext cx="705522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EDGE WEIGHT VARIANCE measures how differentiated an individual’s social connections are</a:t>
            </a:r>
            <a:endParaRPr lang="en-CA" sz="2400" dirty="0">
              <a:solidFill>
                <a:schemeClr val="accent5">
                  <a:lumMod val="20000"/>
                  <a:lumOff val="80000"/>
                </a:schemeClr>
              </a:solidFill>
            </a:endParaRPr>
          </a:p>
        </p:txBody>
      </p:sp>
      <p:grpSp>
        <p:nvGrpSpPr>
          <p:cNvPr id="7" name="Group 6">
            <a:extLst>
              <a:ext uri="{FF2B5EF4-FFF2-40B4-BE49-F238E27FC236}">
                <a16:creationId xmlns:a16="http://schemas.microsoft.com/office/drawing/2014/main" id="{C690F718-5C25-D95E-5F67-DE83C7897D1A}"/>
              </a:ext>
            </a:extLst>
          </p:cNvPr>
          <p:cNvGrpSpPr/>
          <p:nvPr/>
        </p:nvGrpSpPr>
        <p:grpSpPr>
          <a:xfrm>
            <a:off x="9408151" y="3429000"/>
            <a:ext cx="1788767" cy="3083888"/>
            <a:chOff x="9277162" y="2195066"/>
            <a:chExt cx="1788767" cy="3083888"/>
          </a:xfrm>
        </p:grpSpPr>
        <p:cxnSp>
          <p:nvCxnSpPr>
            <p:cNvPr id="9" name="Straight Connector 8">
              <a:extLst>
                <a:ext uri="{FF2B5EF4-FFF2-40B4-BE49-F238E27FC236}">
                  <a16:creationId xmlns:a16="http://schemas.microsoft.com/office/drawing/2014/main" id="{24D5D121-A212-FCB7-FD0C-54C02E8993B1}"/>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40DA58-8F98-8013-5B50-D667745A67A7}"/>
                </a:ext>
              </a:extLst>
            </p:cNvPr>
            <p:cNvCxnSpPr>
              <a:cxnSpLocks/>
            </p:cNvCxnSpPr>
            <p:nvPr/>
          </p:nvCxnSpPr>
          <p:spPr>
            <a:xfrm flipH="1" flipV="1">
              <a:off x="9886533" y="2366705"/>
              <a:ext cx="747976" cy="102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055F83-1C36-624F-015D-7E7A97EB1CE1}"/>
                </a:ext>
              </a:extLst>
            </p:cNvPr>
            <p:cNvCxnSpPr>
              <a:cxnSpLocks/>
            </p:cNvCxnSpPr>
            <p:nvPr/>
          </p:nvCxnSpPr>
          <p:spPr>
            <a:xfrm>
              <a:off x="9886533" y="2366704"/>
              <a:ext cx="664482" cy="16371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A7D8F2-A418-9339-8996-E0F1587CD23E}"/>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D235365-3596-B9CF-6905-26E67BEDD66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4719AD-6F8E-227A-3E65-DABA899CAB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A99CB21-14F4-2AB1-7D88-A13E685D9700}"/>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45906F3B-C7BC-A71F-A27A-EF1E4C157C71}"/>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A08E884C-69AD-A109-03C3-BB64D68A6686}"/>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AFE5A9-27D5-FA94-30AE-197CA4B8700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4288D4-E38C-FF32-DEB1-4CF602DA7B66}"/>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F8B617-670C-BB27-4F05-74D9357FDCD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87DEFE-DAF4-161A-FF89-CBAB770E1FEA}"/>
                </a:ext>
              </a:extLst>
            </p:cNvPr>
            <p:cNvCxnSpPr>
              <a:cxnSpLocks/>
            </p:cNvCxnSpPr>
            <p:nvPr/>
          </p:nvCxnSpPr>
          <p:spPr>
            <a:xfrm flipV="1">
              <a:off x="9969302" y="4003871"/>
              <a:ext cx="581713" cy="353047"/>
            </a:xfrm>
            <a:prstGeom prst="line">
              <a:avLst/>
            </a:prstGeom>
            <a:ln w="1270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660345-5E68-F83E-85AC-F4CF39B63EF1}"/>
                </a:ext>
              </a:extLst>
            </p:cNvPr>
            <p:cNvCxnSpPr>
              <a:cxnSpLocks/>
            </p:cNvCxnSpPr>
            <p:nvPr/>
          </p:nvCxnSpPr>
          <p:spPr>
            <a:xfrm>
              <a:off x="9969302" y="4379070"/>
              <a:ext cx="427782" cy="728246"/>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53D337-AB2F-9321-D2C3-C8D06970837C}"/>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515B2E1-FD06-87E8-43BB-A7AF5C6A7E38}"/>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070929F-1D6B-E294-8034-AEFB3641195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5551AC6A-1D6E-DB7F-EA41-7DFAE220BCB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285294E-C559-F2E0-00CD-4608B34150EC}"/>
              </a:ext>
            </a:extLst>
          </p:cNvPr>
          <p:cNvSpPr txBox="1"/>
          <p:nvPr/>
        </p:nvSpPr>
        <p:spPr>
          <a:xfrm>
            <a:off x="1205753" y="4963607"/>
            <a:ext cx="6920754" cy="646331"/>
          </a:xfrm>
          <a:prstGeom prst="rect">
            <a:avLst/>
          </a:prstGeom>
          <a:noFill/>
        </p:spPr>
        <p:txBody>
          <a:bodyPr wrap="square" rtlCol="0">
            <a:spAutoFit/>
          </a:bodyPr>
          <a:lstStyle/>
          <a:p>
            <a:r>
              <a:rPr lang="en-US" dirty="0"/>
              <a:t>These measures can tell us about how socially embedded an individual is, which may be important in assessing social integration in a group</a:t>
            </a:r>
            <a:endParaRPr lang="en-CA" dirty="0"/>
          </a:p>
        </p:txBody>
      </p:sp>
      <p:sp>
        <p:nvSpPr>
          <p:cNvPr id="28" name="TextBox 27">
            <a:extLst>
              <a:ext uri="{FF2B5EF4-FFF2-40B4-BE49-F238E27FC236}">
                <a16:creationId xmlns:a16="http://schemas.microsoft.com/office/drawing/2014/main" id="{AB8680D4-6657-E443-2E00-B8F612579991}"/>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745351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015663"/>
          </a:xfrm>
          <a:prstGeom prst="rect">
            <a:avLst/>
          </a:prstGeom>
          <a:noFill/>
        </p:spPr>
        <p:txBody>
          <a:bodyPr wrap="square" rtlCol="0">
            <a:spAutoFit/>
          </a:bodyPr>
          <a:lstStyle/>
          <a:p>
            <a:r>
              <a:rPr lang="en-US" sz="2000" dirty="0"/>
              <a:t>Using multiple social network measures can tell us more about an individual’s social network position than just picking one</a:t>
            </a:r>
          </a:p>
          <a:p>
            <a:endParaRPr lang="en-US" sz="2000" b="1" dirty="0"/>
          </a:p>
        </p:txBody>
      </p:sp>
      <p:pic>
        <p:nvPicPr>
          <p:cNvPr id="3" name="Picture 2">
            <a:extLst>
              <a:ext uri="{FF2B5EF4-FFF2-40B4-BE49-F238E27FC236}">
                <a16:creationId xmlns:a16="http://schemas.microsoft.com/office/drawing/2014/main" id="{CD69A11E-AB08-636A-B71A-1EF06D41DCD2}"/>
              </a:ext>
            </a:extLst>
          </p:cNvPr>
          <p:cNvPicPr>
            <a:picLocks noChangeAspect="1"/>
          </p:cNvPicPr>
          <p:nvPr/>
        </p:nvPicPr>
        <p:blipFill rotWithShape="1">
          <a:blip r:embed="rId2"/>
          <a:srcRect l="3486" b="6384"/>
          <a:stretch/>
        </p:blipFill>
        <p:spPr>
          <a:xfrm>
            <a:off x="1946156" y="2647241"/>
            <a:ext cx="7888086" cy="3573099"/>
          </a:xfrm>
          <a:prstGeom prst="rect">
            <a:avLst/>
          </a:prstGeom>
        </p:spPr>
      </p:pic>
      <p:sp>
        <p:nvSpPr>
          <p:cNvPr id="4" name="TextBox 3">
            <a:extLst>
              <a:ext uri="{FF2B5EF4-FFF2-40B4-BE49-F238E27FC236}">
                <a16:creationId xmlns:a16="http://schemas.microsoft.com/office/drawing/2014/main" id="{1662BE93-4034-35CC-B49B-669DA2AEEDF4}"/>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635192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330720C6-DDC4-A60F-C74F-8E79DC9F0B40}"/>
              </a:ext>
            </a:extLst>
          </p:cNvPr>
          <p:cNvSpPr txBox="1"/>
          <p:nvPr/>
        </p:nvSpPr>
        <p:spPr>
          <a:xfrm>
            <a:off x="1272988" y="1631578"/>
            <a:ext cx="9861177" cy="1631216"/>
          </a:xfrm>
          <a:prstGeom prst="rect">
            <a:avLst/>
          </a:prstGeom>
          <a:noFill/>
        </p:spPr>
        <p:txBody>
          <a:bodyPr wrap="square" rtlCol="0">
            <a:spAutoFit/>
          </a:bodyPr>
          <a:lstStyle/>
          <a:p>
            <a:r>
              <a:rPr lang="en-US" sz="2000" dirty="0"/>
              <a:t>Using multiple social network measures can tell us more about an individual’s social network position than just picking one</a:t>
            </a:r>
          </a:p>
          <a:p>
            <a:endParaRPr lang="en-US" sz="2000" dirty="0"/>
          </a:p>
          <a:p>
            <a:endParaRPr lang="en-US" sz="2000" dirty="0"/>
          </a:p>
          <a:p>
            <a:endParaRPr lang="en-US" sz="2000" b="1" dirty="0"/>
          </a:p>
        </p:txBody>
      </p:sp>
      <p:pic>
        <p:nvPicPr>
          <p:cNvPr id="5" name="Picture 4" descr="Chart&#10;&#10;Description automatically generated">
            <a:extLst>
              <a:ext uri="{FF2B5EF4-FFF2-40B4-BE49-F238E27FC236}">
                <a16:creationId xmlns:a16="http://schemas.microsoft.com/office/drawing/2014/main" id="{637BFFBF-DDEB-58A7-9516-00A2D13B2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97643"/>
            <a:ext cx="5558100" cy="3950939"/>
          </a:xfrm>
          <a:prstGeom prst="rect">
            <a:avLst/>
          </a:prstGeom>
        </p:spPr>
      </p:pic>
      <p:sp>
        <p:nvSpPr>
          <p:cNvPr id="9" name="TextBox 8">
            <a:extLst>
              <a:ext uri="{FF2B5EF4-FFF2-40B4-BE49-F238E27FC236}">
                <a16:creationId xmlns:a16="http://schemas.microsoft.com/office/drawing/2014/main" id="{2CA0B0C7-CAEC-5A1D-A7F6-594E6738F962}"/>
              </a:ext>
            </a:extLst>
          </p:cNvPr>
          <p:cNvSpPr txBox="1"/>
          <p:nvPr/>
        </p:nvSpPr>
        <p:spPr>
          <a:xfrm>
            <a:off x="1272988" y="2957025"/>
            <a:ext cx="4193309" cy="1015663"/>
          </a:xfrm>
          <a:prstGeom prst="rect">
            <a:avLst/>
          </a:prstGeom>
          <a:noFill/>
        </p:spPr>
        <p:txBody>
          <a:bodyPr wrap="square">
            <a:spAutoFit/>
          </a:bodyPr>
          <a:lstStyle/>
          <a:p>
            <a:r>
              <a:rPr lang="en-US" sz="2000" i="1" u="sng" dirty="0"/>
              <a:t>BUT</a:t>
            </a:r>
            <a:r>
              <a:rPr lang="en-US" sz="2000" dirty="0"/>
              <a:t> the </a:t>
            </a:r>
            <a:r>
              <a:rPr lang="en-US" sz="2000" b="1" dirty="0"/>
              <a:t>correlation between different centrality measures can depend on the network structure</a:t>
            </a:r>
          </a:p>
        </p:txBody>
      </p:sp>
      <p:sp>
        <p:nvSpPr>
          <p:cNvPr id="10" name="TextBox 9">
            <a:extLst>
              <a:ext uri="{FF2B5EF4-FFF2-40B4-BE49-F238E27FC236}">
                <a16:creationId xmlns:a16="http://schemas.microsoft.com/office/drawing/2014/main" id="{6FB68906-B58F-2011-B725-5EF7CEF4B7C7}"/>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904372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
        <p:nvSpPr>
          <p:cNvPr id="8" name="TextBox 7">
            <a:extLst>
              <a:ext uri="{FF2B5EF4-FFF2-40B4-BE49-F238E27FC236}">
                <a16:creationId xmlns:a16="http://schemas.microsoft.com/office/drawing/2014/main" id="{FBBB02B4-E33B-160A-D175-D40905ACB183}"/>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2 and work through the section SESSION 2: PART 2 </a:t>
            </a:r>
          </a:p>
        </p:txBody>
      </p:sp>
      <p:sp>
        <p:nvSpPr>
          <p:cNvPr id="10" name="TextBox 9">
            <a:extLst>
              <a:ext uri="{FF2B5EF4-FFF2-40B4-BE49-F238E27FC236}">
                <a16:creationId xmlns:a16="http://schemas.microsoft.com/office/drawing/2014/main" id="{338C0F2B-18C3-5D6F-50B8-61EE3EC93AE8}"/>
              </a:ext>
            </a:extLst>
          </p:cNvPr>
          <p:cNvSpPr txBox="1"/>
          <p:nvPr/>
        </p:nvSpPr>
        <p:spPr>
          <a:xfrm>
            <a:off x="1315078" y="3429000"/>
            <a:ext cx="9242086" cy="2923877"/>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Calculate the correlation between network measures for</a:t>
            </a:r>
          </a:p>
          <a:p>
            <a:pPr marL="457200" indent="-457200" algn="ctr">
              <a:buAutoNum type="alphaLcParenR"/>
            </a:pPr>
            <a:r>
              <a:rPr lang="en-US" sz="2200" dirty="0">
                <a:solidFill>
                  <a:srgbClr val="002060"/>
                </a:solidFill>
              </a:rPr>
              <a:t>A random network</a:t>
            </a:r>
          </a:p>
          <a:p>
            <a:pPr marL="457200" indent="-457200" algn="ctr">
              <a:buAutoNum type="alphaLcParenR"/>
            </a:pPr>
            <a:r>
              <a:rPr lang="en-US" sz="2200" dirty="0">
                <a:solidFill>
                  <a:srgbClr val="002060"/>
                </a:solidFill>
              </a:rPr>
              <a:t>A small-world network</a:t>
            </a:r>
          </a:p>
          <a:p>
            <a:pPr marL="457200" indent="-457200" algn="ctr">
              <a:buAutoNum type="alphaLcParenR"/>
            </a:pPr>
            <a:r>
              <a:rPr lang="en-US" sz="2200" dirty="0">
                <a:solidFill>
                  <a:srgbClr val="002060"/>
                </a:solidFill>
              </a:rPr>
              <a:t>The network from the </a:t>
            </a:r>
            <a:r>
              <a:rPr lang="en-US" sz="2200" b="1" i="1" dirty="0" err="1">
                <a:solidFill>
                  <a:srgbClr val="002060"/>
                </a:solidFill>
              </a:rPr>
              <a:t>full_adj</a:t>
            </a:r>
            <a:r>
              <a:rPr lang="en-US" sz="2200" b="1" i="1" dirty="0">
                <a:solidFill>
                  <a:srgbClr val="002060"/>
                </a:solidFill>
              </a:rPr>
              <a:t> </a:t>
            </a:r>
            <a:r>
              <a:rPr lang="en-US" sz="2200" dirty="0">
                <a:solidFill>
                  <a:srgbClr val="002060"/>
                </a:solidFill>
              </a:rPr>
              <a:t>adjacency matrix</a:t>
            </a:r>
          </a:p>
          <a:p>
            <a:pPr marL="457200" indent="-457200" algn="ctr">
              <a:buAutoNum type="alphaLcParenR"/>
            </a:pPr>
            <a:r>
              <a:rPr lang="en-US" sz="2200" dirty="0">
                <a:solidFill>
                  <a:srgbClr val="002060"/>
                </a:solidFill>
              </a:rPr>
              <a:t>Another network that you generate</a:t>
            </a:r>
          </a:p>
          <a:p>
            <a:pPr marL="457200" indent="-457200" algn="ctr">
              <a:buAutoNum type="alphaLcParenR"/>
            </a:pPr>
            <a:endParaRPr lang="en-US" sz="2200" dirty="0">
              <a:solidFill>
                <a:srgbClr val="002060"/>
              </a:solidFill>
            </a:endParaRPr>
          </a:p>
          <a:p>
            <a:pPr algn="ctr"/>
            <a:r>
              <a:rPr lang="en-US" sz="2200" i="1" dirty="0">
                <a:solidFill>
                  <a:srgbClr val="002060"/>
                </a:solidFill>
              </a:rPr>
              <a:t>See if you can work out what the correlations might be before calculating them in the different networks</a:t>
            </a:r>
          </a:p>
        </p:txBody>
      </p:sp>
    </p:spTree>
    <p:extLst>
      <p:ext uri="{BB962C8B-B14F-4D97-AF65-F5344CB8AC3E}">
        <p14:creationId xmlns:p14="http://schemas.microsoft.com/office/powerpoint/2010/main" val="798695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4708981"/>
          </a:xfrm>
          <a:prstGeom prst="rect">
            <a:avLst/>
          </a:prstGeom>
          <a:noFill/>
        </p:spPr>
        <p:txBody>
          <a:bodyPr wrap="square" rtlCol="0">
            <a:spAutoFit/>
          </a:bodyPr>
          <a:lstStyle/>
          <a:p>
            <a:r>
              <a:rPr lang="en-US" sz="2000" dirty="0"/>
              <a:t>It might also be important to identify the structure of </a:t>
            </a:r>
            <a:r>
              <a:rPr lang="en-US" sz="2000" dirty="0" err="1"/>
              <a:t>neighbourhoods</a:t>
            </a:r>
            <a:r>
              <a:rPr lang="en-US" sz="2000" dirty="0"/>
              <a:t> within networks as they could have important ecological and evolutionary consequences</a:t>
            </a:r>
          </a:p>
          <a:p>
            <a:endParaRPr lang="en-US" sz="2000" dirty="0"/>
          </a:p>
          <a:p>
            <a:r>
              <a:rPr lang="en-US" sz="2000" dirty="0"/>
              <a:t>We are going to talk about four main features here:</a:t>
            </a:r>
          </a:p>
          <a:p>
            <a:endParaRPr lang="en-US" sz="2000" dirty="0"/>
          </a:p>
          <a:p>
            <a:pPr marL="457200" indent="-457200">
              <a:buAutoNum type="alphaUcPeriod"/>
            </a:pPr>
            <a:r>
              <a:rPr lang="en-US" sz="2000" b="1" dirty="0"/>
              <a:t>Triads</a:t>
            </a:r>
          </a:p>
          <a:p>
            <a:pPr marL="457200" indent="-457200">
              <a:buAutoNum type="alphaUcPeriod"/>
            </a:pPr>
            <a:endParaRPr lang="en-US" sz="2000" dirty="0"/>
          </a:p>
          <a:p>
            <a:pPr marL="457200" indent="-457200">
              <a:buAutoNum type="alphaUcPeriod"/>
            </a:pPr>
            <a:r>
              <a:rPr lang="en-US" sz="2000" b="1" dirty="0"/>
              <a:t>Cliques</a:t>
            </a:r>
          </a:p>
          <a:p>
            <a:pPr marL="457200" indent="-457200">
              <a:buAutoNum type="alphaUcPeriod"/>
            </a:pPr>
            <a:endParaRPr lang="en-US" sz="2000" dirty="0"/>
          </a:p>
          <a:p>
            <a:pPr marL="457200" indent="-457200">
              <a:buAutoNum type="alphaUcPeriod"/>
            </a:pPr>
            <a:r>
              <a:rPr lang="en-US" sz="2000" b="1" dirty="0"/>
              <a:t>Community Structure</a:t>
            </a:r>
          </a:p>
          <a:p>
            <a:pPr marL="457200" indent="-457200">
              <a:buAutoNum type="alphaUcPeriod"/>
            </a:pPr>
            <a:endParaRPr lang="en-US" sz="2000" dirty="0"/>
          </a:p>
          <a:p>
            <a:pPr marL="457200" indent="-457200">
              <a:buAutoNum type="alphaUcPeriod"/>
            </a:pPr>
            <a:r>
              <a:rPr lang="en-US" sz="2000" b="1" dirty="0"/>
              <a:t>Core-periphery structure</a:t>
            </a:r>
          </a:p>
          <a:p>
            <a:endParaRPr lang="en-US" sz="2000" dirty="0"/>
          </a:p>
          <a:p>
            <a:endParaRPr lang="en-US" sz="2000" dirty="0"/>
          </a:p>
          <a:p>
            <a:endParaRPr lang="en-US" sz="2000" b="1" dirty="0"/>
          </a:p>
        </p:txBody>
      </p:sp>
    </p:spTree>
    <p:extLst>
      <p:ext uri="{BB962C8B-B14F-4D97-AF65-F5344CB8AC3E}">
        <p14:creationId xmlns:p14="http://schemas.microsoft.com/office/powerpoint/2010/main" val="1521587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A </a:t>
            </a:r>
            <a:r>
              <a:rPr lang="en-US" sz="2000" b="1" dirty="0"/>
              <a:t>triad census </a:t>
            </a:r>
            <a:r>
              <a:rPr lang="en-US" sz="2000" dirty="0"/>
              <a:t>of a network can tell us lots about its structure</a:t>
            </a:r>
          </a:p>
          <a:p>
            <a:endParaRPr lang="en-US" sz="2000" b="1" dirty="0"/>
          </a:p>
        </p:txBody>
      </p:sp>
      <p:pic>
        <p:nvPicPr>
          <p:cNvPr id="5" name="Picture 4">
            <a:extLst>
              <a:ext uri="{FF2B5EF4-FFF2-40B4-BE49-F238E27FC236}">
                <a16:creationId xmlns:a16="http://schemas.microsoft.com/office/drawing/2014/main" id="{21E203F6-5E75-4C65-8672-122D24B6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174" y="3122393"/>
            <a:ext cx="8594885" cy="2583228"/>
          </a:xfrm>
          <a:prstGeom prst="rect">
            <a:avLst/>
          </a:prstGeom>
        </p:spPr>
      </p:pic>
    </p:spTree>
    <p:extLst>
      <p:ext uri="{BB962C8B-B14F-4D97-AF65-F5344CB8AC3E}">
        <p14:creationId xmlns:p14="http://schemas.microsoft.com/office/powerpoint/2010/main" val="30790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The </a:t>
            </a:r>
            <a:r>
              <a:rPr lang="en-US" sz="2000" b="1" dirty="0"/>
              <a:t>structural balance </a:t>
            </a:r>
            <a:r>
              <a:rPr lang="en-US" sz="2000" dirty="0"/>
              <a:t>of triads can be important in network formation and dynamics.</a:t>
            </a:r>
          </a:p>
          <a:p>
            <a:endParaRPr lang="en-US" sz="2000" b="1" dirty="0"/>
          </a:p>
        </p:txBody>
      </p:sp>
      <p:pic>
        <p:nvPicPr>
          <p:cNvPr id="7" name="Picture 6">
            <a:extLst>
              <a:ext uri="{FF2B5EF4-FFF2-40B4-BE49-F238E27FC236}">
                <a16:creationId xmlns:a16="http://schemas.microsoft.com/office/drawing/2014/main" id="{E38C2B43-9D98-4B90-B2F8-CE2BBF6A65C0}"/>
              </a:ext>
            </a:extLst>
          </p:cNvPr>
          <p:cNvPicPr>
            <a:picLocks noChangeAspect="1"/>
          </p:cNvPicPr>
          <p:nvPr/>
        </p:nvPicPr>
        <p:blipFill rotWithShape="1">
          <a:blip r:embed="rId2">
            <a:extLst>
              <a:ext uri="{28A0092B-C50C-407E-A947-70E740481C1C}">
                <a14:useLocalDpi xmlns:a14="http://schemas.microsoft.com/office/drawing/2010/main" val="0"/>
              </a:ext>
            </a:extLst>
          </a:blip>
          <a:srcRect r="74723"/>
          <a:stretch/>
        </p:blipFill>
        <p:spPr>
          <a:xfrm>
            <a:off x="3291739" y="4932132"/>
            <a:ext cx="1383970" cy="1645593"/>
          </a:xfrm>
          <a:prstGeom prst="rect">
            <a:avLst/>
          </a:prstGeom>
        </p:spPr>
      </p:pic>
      <p:pic>
        <p:nvPicPr>
          <p:cNvPr id="8" name="Picture 7">
            <a:extLst>
              <a:ext uri="{FF2B5EF4-FFF2-40B4-BE49-F238E27FC236}">
                <a16:creationId xmlns:a16="http://schemas.microsoft.com/office/drawing/2014/main" id="{731C972D-2DF4-4F62-8803-A887EB8D08D1}"/>
              </a:ext>
            </a:extLst>
          </p:cNvPr>
          <p:cNvPicPr>
            <a:picLocks noChangeAspect="1"/>
          </p:cNvPicPr>
          <p:nvPr/>
        </p:nvPicPr>
        <p:blipFill rotWithShape="1">
          <a:blip r:embed="rId2">
            <a:extLst>
              <a:ext uri="{28A0092B-C50C-407E-A947-70E740481C1C}">
                <a14:useLocalDpi xmlns:a14="http://schemas.microsoft.com/office/drawing/2010/main" val="0"/>
              </a:ext>
            </a:extLst>
          </a:blip>
          <a:srcRect l="49769" r="24954"/>
          <a:stretch/>
        </p:blipFill>
        <p:spPr>
          <a:xfrm>
            <a:off x="6744961" y="4932131"/>
            <a:ext cx="1383970" cy="1645593"/>
          </a:xfrm>
          <a:prstGeom prst="rect">
            <a:avLst/>
          </a:prstGeom>
        </p:spPr>
      </p:pic>
      <p:pic>
        <p:nvPicPr>
          <p:cNvPr id="9" name="Picture 8">
            <a:extLst>
              <a:ext uri="{FF2B5EF4-FFF2-40B4-BE49-F238E27FC236}">
                <a16:creationId xmlns:a16="http://schemas.microsoft.com/office/drawing/2014/main" id="{E9A1E000-F21A-4B52-B59E-B1F4383DAC39}"/>
              </a:ext>
            </a:extLst>
          </p:cNvPr>
          <p:cNvPicPr>
            <a:picLocks noChangeAspect="1"/>
          </p:cNvPicPr>
          <p:nvPr/>
        </p:nvPicPr>
        <p:blipFill rotWithShape="1">
          <a:blip r:embed="rId2">
            <a:extLst>
              <a:ext uri="{28A0092B-C50C-407E-A947-70E740481C1C}">
                <a14:useLocalDpi xmlns:a14="http://schemas.microsoft.com/office/drawing/2010/main" val="0"/>
              </a:ext>
            </a:extLst>
          </a:blip>
          <a:srcRect l="25071" r="49651"/>
          <a:stretch/>
        </p:blipFill>
        <p:spPr>
          <a:xfrm>
            <a:off x="4999840" y="2871854"/>
            <a:ext cx="1383970" cy="1645593"/>
          </a:xfrm>
          <a:prstGeom prst="rect">
            <a:avLst/>
          </a:prstGeom>
        </p:spPr>
      </p:pic>
      <p:cxnSp>
        <p:nvCxnSpPr>
          <p:cNvPr id="10" name="Connector: Curved 9">
            <a:extLst>
              <a:ext uri="{FF2B5EF4-FFF2-40B4-BE49-F238E27FC236}">
                <a16:creationId xmlns:a16="http://schemas.microsoft.com/office/drawing/2014/main" id="{3DB2BBD8-0B8F-48C2-B38C-EEC9E7D65304}"/>
              </a:ext>
            </a:extLst>
          </p:cNvPr>
          <p:cNvCxnSpPr>
            <a:stCxn id="9" idx="1"/>
            <a:endCxn id="7" idx="0"/>
          </p:cNvCxnSpPr>
          <p:nvPr/>
        </p:nvCxnSpPr>
        <p:spPr>
          <a:xfrm rot="10800000" flipV="1">
            <a:off x="3983724" y="3694650"/>
            <a:ext cx="1016116" cy="123748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B02B4FBB-8D77-41A1-BB06-3CDA80A0D73E}"/>
              </a:ext>
            </a:extLst>
          </p:cNvPr>
          <p:cNvCxnSpPr>
            <a:cxnSpLocks/>
            <a:stCxn id="9" idx="3"/>
            <a:endCxn id="8" idx="0"/>
          </p:cNvCxnSpPr>
          <p:nvPr/>
        </p:nvCxnSpPr>
        <p:spPr>
          <a:xfrm>
            <a:off x="6383810" y="3694651"/>
            <a:ext cx="1053136" cy="1237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3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In directed networks </a:t>
            </a:r>
            <a:r>
              <a:rPr lang="en-US" sz="2000" b="1" dirty="0"/>
              <a:t>transitive</a:t>
            </a:r>
            <a:r>
              <a:rPr lang="en-US" sz="2000" dirty="0"/>
              <a:t> and </a:t>
            </a:r>
            <a:r>
              <a:rPr lang="en-US" sz="2000" b="1" dirty="0"/>
              <a:t>cyclical triads </a:t>
            </a:r>
            <a:r>
              <a:rPr lang="en-US" sz="2000" dirty="0"/>
              <a:t>can tell us about network structure</a:t>
            </a:r>
          </a:p>
          <a:p>
            <a:endParaRPr lang="en-US" sz="2000" b="1" dirty="0"/>
          </a:p>
        </p:txBody>
      </p:sp>
      <p:grpSp>
        <p:nvGrpSpPr>
          <p:cNvPr id="4" name="Group 3">
            <a:extLst>
              <a:ext uri="{FF2B5EF4-FFF2-40B4-BE49-F238E27FC236}">
                <a16:creationId xmlns:a16="http://schemas.microsoft.com/office/drawing/2014/main" id="{45E9C3EF-09A4-4EE6-8CAA-6980D678CC57}"/>
              </a:ext>
            </a:extLst>
          </p:cNvPr>
          <p:cNvGrpSpPr/>
          <p:nvPr/>
        </p:nvGrpSpPr>
        <p:grpSpPr>
          <a:xfrm>
            <a:off x="2805906" y="3417882"/>
            <a:ext cx="1037252" cy="970203"/>
            <a:chOff x="1698559" y="4576117"/>
            <a:chExt cx="1037252" cy="970203"/>
          </a:xfrm>
        </p:grpSpPr>
        <p:sp>
          <p:nvSpPr>
            <p:cNvPr id="13" name="Oval 12">
              <a:extLst>
                <a:ext uri="{FF2B5EF4-FFF2-40B4-BE49-F238E27FC236}">
                  <a16:creationId xmlns:a16="http://schemas.microsoft.com/office/drawing/2014/main" id="{EC20B52F-00CA-4916-8AA3-C34EA7C73D1B}"/>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2B0696E3-1423-410D-8D89-BB4734F6A23E}"/>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385D698-6811-4391-BC4B-86B7283E786E}"/>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Straight Connector 15">
              <a:extLst>
                <a:ext uri="{FF2B5EF4-FFF2-40B4-BE49-F238E27FC236}">
                  <a16:creationId xmlns:a16="http://schemas.microsoft.com/office/drawing/2014/main" id="{6AC7F2F0-8FB2-40A1-85EC-2031734F3C69}"/>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FF4D56-2DF6-44BF-9373-A678F966DF2C}"/>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31DE95-5C21-4E54-AFF2-0B4DA5EE4CD3}"/>
                </a:ext>
              </a:extLst>
            </p:cNvPr>
            <p:cNvCxnSpPr>
              <a:cxnSpLocks/>
            </p:cNvCxnSpPr>
            <p:nvPr/>
          </p:nvCxnSpPr>
          <p:spPr>
            <a:xfrm flipV="1">
              <a:off x="2079616" y="5001041"/>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700798-4C7E-45C3-9282-11A20EFCC09B}"/>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20" name="TextBox 19">
              <a:extLst>
                <a:ext uri="{FF2B5EF4-FFF2-40B4-BE49-F238E27FC236}">
                  <a16:creationId xmlns:a16="http://schemas.microsoft.com/office/drawing/2014/main" id="{2FCBDB53-9C80-4FB1-935C-2A520DF6FC2B}"/>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21" name="TextBox 20">
              <a:extLst>
                <a:ext uri="{FF2B5EF4-FFF2-40B4-BE49-F238E27FC236}">
                  <a16:creationId xmlns:a16="http://schemas.microsoft.com/office/drawing/2014/main" id="{C940E10E-9CDE-4FA2-BA73-23ABE88C1F95}"/>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grpSp>
      <p:grpSp>
        <p:nvGrpSpPr>
          <p:cNvPr id="22" name="Group 21">
            <a:extLst>
              <a:ext uri="{FF2B5EF4-FFF2-40B4-BE49-F238E27FC236}">
                <a16:creationId xmlns:a16="http://schemas.microsoft.com/office/drawing/2014/main" id="{7CC6EF36-FAA9-41E5-A608-6E70B0018CBA}"/>
              </a:ext>
            </a:extLst>
          </p:cNvPr>
          <p:cNvGrpSpPr/>
          <p:nvPr/>
        </p:nvGrpSpPr>
        <p:grpSpPr>
          <a:xfrm>
            <a:off x="5166324" y="3417882"/>
            <a:ext cx="1037252" cy="970203"/>
            <a:chOff x="1698559" y="4576117"/>
            <a:chExt cx="1037252" cy="970203"/>
          </a:xfrm>
        </p:grpSpPr>
        <p:sp>
          <p:nvSpPr>
            <p:cNvPr id="23" name="Oval 22">
              <a:extLst>
                <a:ext uri="{FF2B5EF4-FFF2-40B4-BE49-F238E27FC236}">
                  <a16:creationId xmlns:a16="http://schemas.microsoft.com/office/drawing/2014/main" id="{558181F1-B1C3-4F06-BB53-C1B2DCF5FE2B}"/>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B0F8D78-C3FE-460E-94AB-50550E1D15ED}"/>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7ED54BFB-DFBA-431A-A8C2-81F72AC6615F}"/>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Straight Connector 25">
              <a:extLst>
                <a:ext uri="{FF2B5EF4-FFF2-40B4-BE49-F238E27FC236}">
                  <a16:creationId xmlns:a16="http://schemas.microsoft.com/office/drawing/2014/main" id="{8221E87D-09AB-49E6-B011-D7B43601B3AA}"/>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2643324-76F9-4E53-B89F-3A160952792F}"/>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59CF79-8E7B-48B7-92CB-594799D0C5A4}"/>
                </a:ext>
              </a:extLst>
            </p:cNvPr>
            <p:cNvCxnSpPr>
              <a:cxnSpLocks/>
            </p:cNvCxnSpPr>
            <p:nvPr/>
          </p:nvCxnSpPr>
          <p:spPr>
            <a:xfrm flipV="1">
              <a:off x="2079616" y="5096507"/>
              <a:ext cx="307224" cy="189320"/>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CBA031F-DE49-4EAD-A5CD-17AEA5DB773A}"/>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6F327B84-CE0C-4138-B47B-57563791F8BC}"/>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A474921-E419-4AA5-866D-F18F58AEF898}"/>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grpSp>
      <p:sp>
        <p:nvSpPr>
          <p:cNvPr id="34" name="TextBox 33">
            <a:extLst>
              <a:ext uri="{FF2B5EF4-FFF2-40B4-BE49-F238E27FC236}">
                <a16:creationId xmlns:a16="http://schemas.microsoft.com/office/drawing/2014/main" id="{DA84E98C-093D-4F0C-BACD-F953C89AA3F3}"/>
              </a:ext>
            </a:extLst>
          </p:cNvPr>
          <p:cNvSpPr txBox="1"/>
          <p:nvPr/>
        </p:nvSpPr>
        <p:spPr>
          <a:xfrm>
            <a:off x="2123678" y="4619624"/>
            <a:ext cx="2126570" cy="461665"/>
          </a:xfrm>
          <a:prstGeom prst="rect">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fr-FR" sz="2400" b="1" dirty="0"/>
              <a:t>TRANSITIVE</a:t>
            </a:r>
          </a:p>
        </p:txBody>
      </p:sp>
      <p:sp>
        <p:nvSpPr>
          <p:cNvPr id="35" name="TextBox 34">
            <a:extLst>
              <a:ext uri="{FF2B5EF4-FFF2-40B4-BE49-F238E27FC236}">
                <a16:creationId xmlns:a16="http://schemas.microsoft.com/office/drawing/2014/main" id="{F5EFBC53-092B-4F9A-9EE7-BE23118BB5DD}"/>
              </a:ext>
            </a:extLst>
          </p:cNvPr>
          <p:cNvSpPr txBox="1"/>
          <p:nvPr/>
        </p:nvSpPr>
        <p:spPr>
          <a:xfrm>
            <a:off x="4637708" y="4619624"/>
            <a:ext cx="2126570" cy="461665"/>
          </a:xfrm>
          <a:prstGeom prst="rect">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fr-FR" sz="2400" b="1" dirty="0"/>
              <a:t>CYCLICAL</a:t>
            </a:r>
          </a:p>
        </p:txBody>
      </p:sp>
      <p:pic>
        <p:nvPicPr>
          <p:cNvPr id="37" name="Picture 36">
            <a:extLst>
              <a:ext uri="{FF2B5EF4-FFF2-40B4-BE49-F238E27FC236}">
                <a16:creationId xmlns:a16="http://schemas.microsoft.com/office/drawing/2014/main" id="{5B69E5BF-D2C1-4BAB-8D9C-2F30450AF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2953" y="3415610"/>
            <a:ext cx="2698230" cy="1810812"/>
          </a:xfrm>
          <a:prstGeom prst="rect">
            <a:avLst/>
          </a:prstGeom>
        </p:spPr>
      </p:pic>
      <p:sp>
        <p:nvSpPr>
          <p:cNvPr id="38" name="TextBox 37">
            <a:extLst>
              <a:ext uri="{FF2B5EF4-FFF2-40B4-BE49-F238E27FC236}">
                <a16:creationId xmlns:a16="http://schemas.microsoft.com/office/drawing/2014/main" id="{8BD20C8A-8605-4332-BAE7-4F9AED64F3A5}"/>
              </a:ext>
            </a:extLst>
          </p:cNvPr>
          <p:cNvSpPr txBox="1"/>
          <p:nvPr/>
        </p:nvSpPr>
        <p:spPr>
          <a:xfrm>
            <a:off x="7758545" y="5354964"/>
            <a:ext cx="4100946" cy="923330"/>
          </a:xfrm>
          <a:prstGeom prst="rect">
            <a:avLst/>
          </a:prstGeom>
          <a:noFill/>
        </p:spPr>
        <p:txBody>
          <a:bodyPr wrap="square" rtlCol="0">
            <a:spAutoFit/>
          </a:bodyPr>
          <a:lstStyle/>
          <a:p>
            <a:pPr algn="ctr"/>
            <a:r>
              <a:rPr lang="en-US" i="1" dirty="0"/>
              <a:t>The proportion of transitive and cyclical triads can tell us a lot about animal dominance hierarchies</a:t>
            </a:r>
            <a:endParaRPr lang="fr-FR" i="1" dirty="0"/>
          </a:p>
        </p:txBody>
      </p:sp>
    </p:spTree>
    <p:extLst>
      <p:ext uri="{BB962C8B-B14F-4D97-AF65-F5344CB8AC3E}">
        <p14:creationId xmlns:p14="http://schemas.microsoft.com/office/powerpoint/2010/main" val="465512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sp>
        <p:nvSpPr>
          <p:cNvPr id="11" name="Oval 10">
            <a:extLst>
              <a:ext uri="{FF2B5EF4-FFF2-40B4-BE49-F238E27FC236}">
                <a16:creationId xmlns:a16="http://schemas.microsoft.com/office/drawing/2014/main" id="{A185C67E-BAEF-4192-97C8-31E70F673A47}"/>
              </a:ext>
            </a:extLst>
          </p:cNvPr>
          <p:cNvSpPr/>
          <p:nvPr/>
        </p:nvSpPr>
        <p:spPr>
          <a:xfrm>
            <a:off x="1428206"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4DDAE635-45C8-4673-8D26-0DB688F456CB}"/>
              </a:ext>
            </a:extLst>
          </p:cNvPr>
          <p:cNvCxnSpPr/>
          <p:nvPr/>
        </p:nvCxnSpPr>
        <p:spPr>
          <a:xfrm>
            <a:off x="2072640" y="5164730"/>
            <a:ext cx="32570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F5A9A42-CFE9-467C-8F2E-650062044567}"/>
              </a:ext>
            </a:extLst>
          </p:cNvPr>
          <p:cNvSpPr/>
          <p:nvPr/>
        </p:nvSpPr>
        <p:spPr>
          <a:xfrm>
            <a:off x="5268685"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9872978A-CE86-4C4A-982D-92BD7CCAFE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15" name="Straight Connector 14">
            <a:extLst>
              <a:ext uri="{FF2B5EF4-FFF2-40B4-BE49-F238E27FC236}">
                <a16:creationId xmlns:a16="http://schemas.microsoft.com/office/drawing/2014/main" id="{1B9531BB-14DF-4BAC-975C-5E680DC024BA}"/>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0110D4-927A-47A0-9681-D0A75646F7B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17" name="Arrow: Striped Right 16">
            <a:extLst>
              <a:ext uri="{FF2B5EF4-FFF2-40B4-BE49-F238E27FC236}">
                <a16:creationId xmlns:a16="http://schemas.microsoft.com/office/drawing/2014/main" id="{D46BD233-2CB4-4508-951B-D18C576565E7}"/>
              </a:ext>
            </a:extLst>
          </p:cNvPr>
          <p:cNvSpPr/>
          <p:nvPr/>
        </p:nvSpPr>
        <p:spPr>
          <a:xfrm rot="5400000">
            <a:off x="2810692" y="3519543"/>
            <a:ext cx="1728651"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Arrow: Striped Right 17">
            <a:extLst>
              <a:ext uri="{FF2B5EF4-FFF2-40B4-BE49-F238E27FC236}">
                <a16:creationId xmlns:a16="http://schemas.microsoft.com/office/drawing/2014/main" id="{4BC8FCE5-FECF-4A5B-B287-B35595D8158A}"/>
              </a:ext>
            </a:extLst>
          </p:cNvPr>
          <p:cNvSpPr/>
          <p:nvPr/>
        </p:nvSpPr>
        <p:spPr>
          <a:xfrm>
            <a:off x="5892989" y="3618200"/>
            <a:ext cx="2456684"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extLst>
              <a:ext uri="{FF2B5EF4-FFF2-40B4-BE49-F238E27FC236}">
                <a16:creationId xmlns:a16="http://schemas.microsoft.com/office/drawing/2014/main" id="{A4BE6D18-E577-4BF5-A8FB-98A3511C7C47}"/>
              </a:ext>
            </a:extLst>
          </p:cNvPr>
          <p:cNvSpPr/>
          <p:nvPr/>
        </p:nvSpPr>
        <p:spPr>
          <a:xfrm>
            <a:off x="10551015" y="114252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 4">
            <a:extLst>
              <a:ext uri="{FF2B5EF4-FFF2-40B4-BE49-F238E27FC236}">
                <a16:creationId xmlns:a16="http://schemas.microsoft.com/office/drawing/2014/main" id="{A5CB871D-A217-4514-B393-28F6BD9195CB}"/>
              </a:ext>
            </a:extLst>
          </p:cNvPr>
          <p:cNvGrpSpPr/>
          <p:nvPr/>
        </p:nvGrpSpPr>
        <p:grpSpPr>
          <a:xfrm>
            <a:off x="9277162" y="2195066"/>
            <a:ext cx="1788767" cy="3083888"/>
            <a:chOff x="9277162" y="2195066"/>
            <a:chExt cx="1788767" cy="3083888"/>
          </a:xfrm>
        </p:grpSpPr>
        <p:cxnSp>
          <p:nvCxnSpPr>
            <p:cNvPr id="19" name="Straight Connector 18">
              <a:extLst>
                <a:ext uri="{FF2B5EF4-FFF2-40B4-BE49-F238E27FC236}">
                  <a16:creationId xmlns:a16="http://schemas.microsoft.com/office/drawing/2014/main" id="{F2F78BB8-6289-4D3E-8165-DCDEA496B9E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E681B85-1FCB-470E-A8E2-DB2D1D424A8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848C2969-CAD5-4861-AA2E-AF5AE74E699F}"/>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37E3681C-32E9-4BF2-A3CD-ECA4340BFDD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7447CD9-7CE5-4DFA-B7AD-BA1DDD54459C}"/>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51D7DD46-7CDC-49CF-923C-2E1C22C9425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EBBA2B69-F1EB-48D2-983E-36E0AA973B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07B30000-B3FF-4C98-95BC-7C058094DF96}"/>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7708FF62-B636-497C-A0A2-95746DF8203D}"/>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Straight Connector 29">
              <a:extLst>
                <a:ext uri="{FF2B5EF4-FFF2-40B4-BE49-F238E27FC236}">
                  <a16:creationId xmlns:a16="http://schemas.microsoft.com/office/drawing/2014/main" id="{8FE6E072-B544-496A-B830-5A2357B24E90}"/>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2ACB2F-9D11-4564-ADF8-101442D69B2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41BF85-69B6-4B13-9FE7-C171D50E5F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13EFA3-9225-4A23-AADC-7EE235D804FA}"/>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7830AA-68AE-42FA-B173-A7E00ADB99DE}"/>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8FAD5A-18E3-4708-A325-8EF77B07E858}"/>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786C22-8572-480E-A5EC-99DF349DCC24}"/>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02771-F264-4A17-853B-1A5BCC7E51B7}"/>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48DE5-9211-4F08-912D-A0335EDC897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77690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CLIQUES</a:t>
            </a:r>
          </a:p>
          <a:p>
            <a:endParaRPr lang="en-US" sz="2000" dirty="0"/>
          </a:p>
          <a:p>
            <a:r>
              <a:rPr lang="en-US" sz="2000" dirty="0"/>
              <a:t>**Cliques are not the same as communities/clusters in social network terminology**</a:t>
            </a:r>
          </a:p>
          <a:p>
            <a:endParaRPr lang="en-US" sz="2000" b="1" dirty="0"/>
          </a:p>
        </p:txBody>
      </p:sp>
      <p:grpSp>
        <p:nvGrpSpPr>
          <p:cNvPr id="5" name="Group 4">
            <a:extLst>
              <a:ext uri="{FF2B5EF4-FFF2-40B4-BE49-F238E27FC236}">
                <a16:creationId xmlns:a16="http://schemas.microsoft.com/office/drawing/2014/main" id="{403CC344-7C5E-48D8-B13F-E9CA3006D949}"/>
              </a:ext>
            </a:extLst>
          </p:cNvPr>
          <p:cNvGrpSpPr/>
          <p:nvPr/>
        </p:nvGrpSpPr>
        <p:grpSpPr>
          <a:xfrm>
            <a:off x="1777234" y="3331138"/>
            <a:ext cx="1788767" cy="3083888"/>
            <a:chOff x="9277162" y="2195066"/>
            <a:chExt cx="1788767" cy="3083888"/>
          </a:xfrm>
        </p:grpSpPr>
        <p:cxnSp>
          <p:nvCxnSpPr>
            <p:cNvPr id="23" name="Straight Connector 22">
              <a:extLst>
                <a:ext uri="{FF2B5EF4-FFF2-40B4-BE49-F238E27FC236}">
                  <a16:creationId xmlns:a16="http://schemas.microsoft.com/office/drawing/2014/main" id="{0258DEB5-E4CB-4E95-B2A0-D0D10B0D7E24}"/>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17612D-56A6-4DEE-8FF7-3A6FB4CF313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366DA5-2F24-4E70-B8D3-8B76257A60E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3FC6E3-87B8-4B49-BAF0-A8FD9BE5A03F}"/>
                </a:ext>
              </a:extLst>
            </p:cNvPr>
            <p:cNvCxnSpPr>
              <a:cxnSpLocks/>
            </p:cNvCxnSpPr>
            <p:nvPr/>
          </p:nvCxnSpPr>
          <p:spPr>
            <a:xfrm>
              <a:off x="9448800" y="3146585"/>
              <a:ext cx="13626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4EC4AD5-B4E0-4D52-A38F-D56371B28E14}"/>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36EDC3EA-1EF0-4B3F-A6BC-961208A12995}"/>
                </a:ext>
              </a:extLst>
            </p:cNvPr>
            <p:cNvSpPr/>
            <p:nvPr/>
          </p:nvSpPr>
          <p:spPr>
            <a:xfrm>
              <a:off x="10722653"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999BC4E1-1214-48A3-AFDA-B3F80725540A}"/>
                </a:ext>
              </a:extLst>
            </p:cNvPr>
            <p:cNvSpPr/>
            <p:nvPr/>
          </p:nvSpPr>
          <p:spPr>
            <a:xfrm>
              <a:off x="9769130" y="3580114"/>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0D56FFAF-F3EB-4B68-98A0-99AD4F200C94}"/>
                </a:ext>
              </a:extLst>
            </p:cNvPr>
            <p:cNvSpPr/>
            <p:nvPr/>
          </p:nvSpPr>
          <p:spPr>
            <a:xfrm>
              <a:off x="10379377" y="3832233"/>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9CA92C95-29DF-40FA-8BAA-6D11018EDA1F}"/>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9D6DC4C0-FD03-40A6-8F4C-3E39FDD997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00BF53D9-2D26-4834-A087-79F20DA4982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AD5DBDC-85EE-4CB9-8AB8-7014CA98059E}"/>
                </a:ext>
              </a:extLst>
            </p:cNvPr>
            <p:cNvSpPr/>
            <p:nvPr/>
          </p:nvSpPr>
          <p:spPr>
            <a:xfrm>
              <a:off x="10462871" y="21950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Straight Connector 15">
              <a:extLst>
                <a:ext uri="{FF2B5EF4-FFF2-40B4-BE49-F238E27FC236}">
                  <a16:creationId xmlns:a16="http://schemas.microsoft.com/office/drawing/2014/main" id="{5509F499-778F-4D9A-B7CE-02D7DCCD6C4B}"/>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82245-9595-4758-8E4D-CBF0BD3E4BA1}"/>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67F2B1-8EA6-4BDA-B339-020657585C91}"/>
                </a:ext>
              </a:extLst>
            </p:cNvPr>
            <p:cNvCxnSpPr>
              <a:cxnSpLocks/>
            </p:cNvCxnSpPr>
            <p:nvPr/>
          </p:nvCxnSpPr>
          <p:spPr>
            <a:xfrm>
              <a:off x="10634509" y="2381719"/>
              <a:ext cx="259782" cy="7831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B10885-4B51-4E90-9DBE-5D04F370A1C1}"/>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D5D9F2-486D-4368-8B44-1767C1E00B20}"/>
                </a:ext>
              </a:extLst>
            </p:cNvPr>
            <p:cNvCxnSpPr>
              <a:cxnSpLocks/>
            </p:cNvCxnSpPr>
            <p:nvPr/>
          </p:nvCxnSpPr>
          <p:spPr>
            <a:xfrm>
              <a:off x="9958475" y="3748551"/>
              <a:ext cx="592540" cy="25532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0B884C8-6D17-47A2-8A1A-7DF8CB42AB60}"/>
                </a:ext>
              </a:extLst>
            </p:cNvPr>
            <p:cNvCxnSpPr>
              <a:cxnSpLocks/>
            </p:cNvCxnSpPr>
            <p:nvPr/>
          </p:nvCxnSpPr>
          <p:spPr>
            <a:xfrm flipV="1">
              <a:off x="9969302" y="4003871"/>
              <a:ext cx="581713" cy="353047"/>
            </a:xfrm>
            <a:prstGeom prst="line">
              <a:avLst/>
            </a:prstGeom>
            <a:solidFill>
              <a:srgbClr val="00B0F0"/>
            </a:solidFill>
            <a:ln w="381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DCBF7192-CB49-4DA1-9CA0-FE83F6056F65}"/>
              </a:ext>
            </a:extLst>
          </p:cNvPr>
          <p:cNvCxnSpPr>
            <a:cxnSpLocks/>
          </p:cNvCxnSpPr>
          <p:nvPr/>
        </p:nvCxnSpPr>
        <p:spPr>
          <a:xfrm flipV="1">
            <a:off x="1959835" y="3517790"/>
            <a:ext cx="1174746" cy="7831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D81458-81BE-4D05-A377-0DAD34E43EB4}"/>
              </a:ext>
            </a:extLst>
          </p:cNvPr>
          <p:cNvCxnSpPr>
            <a:cxnSpLocks/>
          </p:cNvCxnSpPr>
          <p:nvPr/>
        </p:nvCxnSpPr>
        <p:spPr>
          <a:xfrm>
            <a:off x="2386605" y="3507925"/>
            <a:ext cx="1014071" cy="793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D4BBE9-97D3-4D91-BB36-246DFB023E31}"/>
              </a:ext>
            </a:extLst>
          </p:cNvPr>
          <p:cNvSpPr txBox="1"/>
          <p:nvPr/>
        </p:nvSpPr>
        <p:spPr>
          <a:xfrm>
            <a:off x="3805376" y="3674414"/>
            <a:ext cx="1431636" cy="371113"/>
          </a:xfrm>
          <a:prstGeom prst="rect">
            <a:avLst/>
          </a:prstGeom>
          <a:noFill/>
        </p:spPr>
        <p:txBody>
          <a:bodyPr wrap="square" rtlCol="0">
            <a:spAutoFit/>
          </a:bodyPr>
          <a:lstStyle/>
          <a:p>
            <a:r>
              <a:rPr lang="en-US" dirty="0">
                <a:solidFill>
                  <a:srgbClr val="FF0000"/>
                </a:solidFill>
              </a:rPr>
              <a:t>Clique 1</a:t>
            </a:r>
            <a:endParaRPr lang="fr-FR" dirty="0">
              <a:solidFill>
                <a:srgbClr val="FF0000"/>
              </a:solidFill>
            </a:endParaRPr>
          </a:p>
        </p:txBody>
      </p:sp>
      <p:sp>
        <p:nvSpPr>
          <p:cNvPr id="31" name="TextBox 30">
            <a:extLst>
              <a:ext uri="{FF2B5EF4-FFF2-40B4-BE49-F238E27FC236}">
                <a16:creationId xmlns:a16="http://schemas.microsoft.com/office/drawing/2014/main" id="{8930D5C1-27DB-491D-80CD-2043E481B2E7}"/>
              </a:ext>
            </a:extLst>
          </p:cNvPr>
          <p:cNvSpPr txBox="1"/>
          <p:nvPr/>
        </p:nvSpPr>
        <p:spPr>
          <a:xfrm>
            <a:off x="3805376" y="4968305"/>
            <a:ext cx="1431636" cy="371113"/>
          </a:xfrm>
          <a:prstGeom prst="rect">
            <a:avLst/>
          </a:prstGeom>
          <a:noFill/>
        </p:spPr>
        <p:txBody>
          <a:bodyPr wrap="square" rtlCol="0">
            <a:spAutoFit/>
          </a:bodyPr>
          <a:lstStyle/>
          <a:p>
            <a:r>
              <a:rPr lang="en-US" dirty="0">
                <a:solidFill>
                  <a:srgbClr val="00B0F0"/>
                </a:solidFill>
              </a:rPr>
              <a:t>Clique 2</a:t>
            </a:r>
            <a:endParaRPr lang="fr-FR" dirty="0">
              <a:solidFill>
                <a:srgbClr val="00B0F0"/>
              </a:solidFill>
            </a:endParaRPr>
          </a:p>
        </p:txBody>
      </p:sp>
      <p:sp>
        <p:nvSpPr>
          <p:cNvPr id="33" name="TextBox 32">
            <a:extLst>
              <a:ext uri="{FF2B5EF4-FFF2-40B4-BE49-F238E27FC236}">
                <a16:creationId xmlns:a16="http://schemas.microsoft.com/office/drawing/2014/main" id="{947D64C2-C2FB-4066-B759-6B558E63D849}"/>
              </a:ext>
            </a:extLst>
          </p:cNvPr>
          <p:cNvSpPr txBox="1"/>
          <p:nvPr/>
        </p:nvSpPr>
        <p:spPr>
          <a:xfrm>
            <a:off x="5706381" y="3643381"/>
            <a:ext cx="6169890" cy="2246769"/>
          </a:xfrm>
          <a:prstGeom prst="rect">
            <a:avLst/>
          </a:prstGeom>
          <a:noFill/>
        </p:spPr>
        <p:txBody>
          <a:bodyPr wrap="square">
            <a:spAutoFit/>
          </a:bodyPr>
          <a:lstStyle/>
          <a:p>
            <a:r>
              <a:rPr lang="en-US" sz="2000" dirty="0"/>
              <a:t>A clique is a maximal complete subgraph</a:t>
            </a:r>
          </a:p>
          <a:p>
            <a:r>
              <a:rPr lang="en-US" sz="2000" i="1" dirty="0"/>
              <a:t>i.e. you can’t add any more nodes to it without it no longer being complete – all nodes connected to all others</a:t>
            </a:r>
          </a:p>
          <a:p>
            <a:endParaRPr lang="en-US" sz="2000" i="1" dirty="0"/>
          </a:p>
          <a:p>
            <a:r>
              <a:rPr lang="en-US" sz="2000" dirty="0"/>
              <a:t>Cliques in networks could vary in size</a:t>
            </a:r>
          </a:p>
          <a:p>
            <a:endParaRPr lang="en-US" sz="2000" dirty="0"/>
          </a:p>
          <a:p>
            <a:r>
              <a:rPr lang="en-US" sz="2000" dirty="0"/>
              <a:t>They often overlap</a:t>
            </a:r>
            <a:endParaRPr lang="fr-FR" sz="2000" dirty="0"/>
          </a:p>
        </p:txBody>
      </p:sp>
    </p:spTree>
    <p:extLst>
      <p:ext uri="{BB962C8B-B14F-4D97-AF65-F5344CB8AC3E}">
        <p14:creationId xmlns:p14="http://schemas.microsoft.com/office/powerpoint/2010/main" val="2214840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638122"/>
            <a:ext cx="5820600" cy="3170099"/>
          </a:xfrm>
          <a:prstGeom prst="rect">
            <a:avLst/>
          </a:prstGeom>
          <a:noFill/>
        </p:spPr>
        <p:txBody>
          <a:bodyPr wrap="square">
            <a:spAutoFit/>
          </a:bodyPr>
          <a:lstStyle/>
          <a:p>
            <a:r>
              <a:rPr lang="en-US" sz="2000" dirty="0"/>
              <a:t>Some networks are divided into clusters which have more edges within clusters than between them.</a:t>
            </a:r>
            <a:endParaRPr lang="en-US" sz="2000" i="1" dirty="0"/>
          </a:p>
          <a:p>
            <a:endParaRPr lang="en-US" sz="2000" i="1" dirty="0"/>
          </a:p>
          <a:p>
            <a:endParaRPr lang="en-US" sz="2000" dirty="0"/>
          </a:p>
          <a:p>
            <a:r>
              <a:rPr lang="en-US" sz="2000" dirty="0"/>
              <a:t>These are called modules or communities</a:t>
            </a:r>
          </a:p>
          <a:p>
            <a:endParaRPr lang="en-US" sz="2000" dirty="0"/>
          </a:p>
          <a:p>
            <a:endParaRPr lang="en-US" sz="2000" dirty="0"/>
          </a:p>
          <a:p>
            <a:endParaRPr lang="en-US" sz="2000" dirty="0"/>
          </a:p>
          <a:p>
            <a:r>
              <a:rPr lang="en-US" sz="2000" dirty="0"/>
              <a:t>Community structure can be important for ecological processes such as disease transmission</a:t>
            </a:r>
          </a:p>
        </p:txBody>
      </p:sp>
    </p:spTree>
    <p:extLst>
      <p:ext uri="{BB962C8B-B14F-4D97-AF65-F5344CB8AC3E}">
        <p14:creationId xmlns:p14="http://schemas.microsoft.com/office/powerpoint/2010/main" val="749837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3" name="Picture 2">
            <a:extLst>
              <a:ext uri="{FF2B5EF4-FFF2-40B4-BE49-F238E27FC236}">
                <a16:creationId xmlns:a16="http://schemas.microsoft.com/office/drawing/2014/main" id="{DAACF9AD-78F0-4880-835C-9B89C1CE62BF}"/>
              </a:ext>
            </a:extLst>
          </p:cNvPr>
          <p:cNvPicPr>
            <a:picLocks noChangeAspect="1"/>
          </p:cNvPicPr>
          <p:nvPr/>
        </p:nvPicPr>
        <p:blipFill>
          <a:blip r:embed="rId2"/>
          <a:stretch>
            <a:fillRect/>
          </a:stretch>
        </p:blipFill>
        <p:spPr>
          <a:xfrm>
            <a:off x="1955136" y="2233751"/>
            <a:ext cx="8592792" cy="4242071"/>
          </a:xfrm>
          <a:prstGeom prst="rect">
            <a:avLst/>
          </a:prstGeom>
        </p:spPr>
      </p:pic>
    </p:spTree>
    <p:extLst>
      <p:ext uri="{BB962C8B-B14F-4D97-AF65-F5344CB8AC3E}">
        <p14:creationId xmlns:p14="http://schemas.microsoft.com/office/powerpoint/2010/main" val="2586599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4093428"/>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pPr marL="457200" indent="-457200">
              <a:buAutoNum type="arabicPeriod"/>
            </a:pPr>
            <a:endParaRPr lang="en-US" sz="2000" b="1" dirty="0"/>
          </a:p>
          <a:p>
            <a:pPr marL="457200" indent="-457200">
              <a:buAutoNum type="arabicPeriod"/>
            </a:pPr>
            <a:r>
              <a:rPr lang="en-US" sz="2000" b="1" dirty="0"/>
              <a:t>Statistical models </a:t>
            </a:r>
            <a:r>
              <a:rPr lang="en-US" sz="2000" dirty="0"/>
              <a:t>called stochastic block models</a:t>
            </a:r>
          </a:p>
          <a:p>
            <a:pPr marL="457200" indent="-457200">
              <a:buAutoNum type="arabicPeriod"/>
            </a:pPr>
            <a:endParaRPr lang="en-US" sz="2000" b="1" dirty="0"/>
          </a:p>
          <a:p>
            <a:pPr marL="457200" indent="-457200">
              <a:buAutoNum type="arabicPeriod"/>
            </a:pPr>
            <a:endParaRPr lang="en-US" sz="2000" b="1" dirty="0"/>
          </a:p>
          <a:p>
            <a:r>
              <a:rPr lang="en-US" sz="2000" dirty="0"/>
              <a:t>We will introduce community detection algorithms here as a descriptive tool but be warned that they need to be used carefully, as using statistical models is better for formal analysis of communities</a:t>
            </a:r>
          </a:p>
          <a:p>
            <a:r>
              <a:rPr lang="en-US" sz="2000" dirty="0">
                <a:hlinkClick r:id="rId3"/>
              </a:rPr>
              <a:t>https://skewed.de/tiago/blog/descriptive-inferential</a:t>
            </a:r>
            <a:endParaRPr lang="en-US" sz="2000" dirty="0"/>
          </a:p>
          <a:p>
            <a:endParaRPr lang="en-US" sz="2000" dirty="0"/>
          </a:p>
        </p:txBody>
      </p:sp>
    </p:spTree>
    <p:extLst>
      <p:ext uri="{BB962C8B-B14F-4D97-AF65-F5344CB8AC3E}">
        <p14:creationId xmlns:p14="http://schemas.microsoft.com/office/powerpoint/2010/main" val="9425407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3477875"/>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There are MANY community detection algorithms:</a:t>
            </a:r>
          </a:p>
          <a:p>
            <a:r>
              <a:rPr lang="en-US" sz="2000" dirty="0">
                <a:hlinkClick r:id="rId3"/>
              </a:rPr>
              <a:t>https://igraph.org/c/doc/igraph-Community.html</a:t>
            </a:r>
            <a:endParaRPr lang="en-US" sz="2000" dirty="0"/>
          </a:p>
          <a:p>
            <a:endParaRPr lang="en-US" sz="2000" dirty="0"/>
          </a:p>
          <a:p>
            <a:r>
              <a:rPr lang="en-US" sz="2000" dirty="0"/>
              <a:t>They won’t always give the same results</a:t>
            </a:r>
          </a:p>
          <a:p>
            <a:endParaRPr lang="en-US" sz="2000" dirty="0"/>
          </a:p>
          <a:p>
            <a:r>
              <a:rPr lang="en-US" sz="2000" dirty="0"/>
              <a:t>It can be difficult to decide which is best – read the help pages carefully for clues</a:t>
            </a:r>
          </a:p>
        </p:txBody>
      </p:sp>
    </p:spTree>
    <p:extLst>
      <p:ext uri="{BB962C8B-B14F-4D97-AF65-F5344CB8AC3E}">
        <p14:creationId xmlns:p14="http://schemas.microsoft.com/office/powerpoint/2010/main" val="820486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4093428"/>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There are MANY community detection algorithms:</a:t>
            </a:r>
          </a:p>
          <a:p>
            <a:r>
              <a:rPr lang="en-US" sz="2000" dirty="0">
                <a:hlinkClick r:id="rId3"/>
              </a:rPr>
              <a:t>https://igraph.org/c/doc/igraph-Community.html</a:t>
            </a:r>
            <a:endParaRPr lang="en-US" sz="2000" dirty="0"/>
          </a:p>
          <a:p>
            <a:endParaRPr lang="en-US" sz="2000" dirty="0"/>
          </a:p>
          <a:p>
            <a:r>
              <a:rPr lang="en-US" sz="2000" dirty="0"/>
              <a:t>They won’t always give the same results</a:t>
            </a:r>
          </a:p>
          <a:p>
            <a:endParaRPr lang="en-US" sz="2000" dirty="0"/>
          </a:p>
          <a:p>
            <a:r>
              <a:rPr lang="en-US" sz="2000" dirty="0"/>
              <a:t>It can be difficult to decide which is best – read the help pages carefully for clues</a:t>
            </a:r>
          </a:p>
          <a:p>
            <a:endParaRPr lang="en-US" sz="2000" dirty="0"/>
          </a:p>
          <a:p>
            <a:r>
              <a:rPr lang="en-US" sz="2000" dirty="0"/>
              <a:t>The </a:t>
            </a:r>
            <a:r>
              <a:rPr lang="en-US" sz="2000" b="1" dirty="0" err="1"/>
              <a:t>infomap</a:t>
            </a:r>
            <a:r>
              <a:rPr lang="en-US" sz="2000" dirty="0"/>
              <a:t> algorithm is often a good place to start</a:t>
            </a:r>
          </a:p>
        </p:txBody>
      </p:sp>
    </p:spTree>
    <p:extLst>
      <p:ext uri="{BB962C8B-B14F-4D97-AF65-F5344CB8AC3E}">
        <p14:creationId xmlns:p14="http://schemas.microsoft.com/office/powerpoint/2010/main" val="225891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3785652"/>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Most community detection methods </a:t>
            </a:r>
            <a:r>
              <a:rPr lang="en-US" sz="2000" dirty="0" err="1"/>
              <a:t>maximise</a:t>
            </a:r>
            <a:r>
              <a:rPr lang="en-US" sz="2000" dirty="0"/>
              <a:t> </a:t>
            </a:r>
            <a:r>
              <a:rPr lang="en-US" sz="2000" b="1" dirty="0"/>
              <a:t>MODULARITY</a:t>
            </a:r>
          </a:p>
          <a:p>
            <a:endParaRPr lang="en-US" sz="2000" b="1" dirty="0"/>
          </a:p>
          <a:p>
            <a:r>
              <a:rPr lang="en-US" sz="2000" dirty="0"/>
              <a:t>Modularity is a measure of the strength of division of a network into the assigned groups</a:t>
            </a:r>
          </a:p>
          <a:p>
            <a:endParaRPr lang="en-US" sz="2000" dirty="0"/>
          </a:p>
          <a:p>
            <a:r>
              <a:rPr lang="en-US" sz="2000" b="1" i="1" dirty="0"/>
              <a:t>High modularity indicates many more connections within groups than expected by chance</a:t>
            </a:r>
          </a:p>
        </p:txBody>
      </p:sp>
    </p:spTree>
    <p:extLst>
      <p:ext uri="{BB962C8B-B14F-4D97-AF65-F5344CB8AC3E}">
        <p14:creationId xmlns:p14="http://schemas.microsoft.com/office/powerpoint/2010/main" val="2737946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4" name="Picture 3">
            <a:extLst>
              <a:ext uri="{FF2B5EF4-FFF2-40B4-BE49-F238E27FC236}">
                <a16:creationId xmlns:a16="http://schemas.microsoft.com/office/drawing/2014/main" id="{38C8E504-13D7-43CB-B8EA-4A2DC24C7A50}"/>
              </a:ext>
            </a:extLst>
          </p:cNvPr>
          <p:cNvPicPr>
            <a:picLocks noChangeAspect="1"/>
          </p:cNvPicPr>
          <p:nvPr/>
        </p:nvPicPr>
        <p:blipFill rotWithShape="1">
          <a:blip r:embed="rId2">
            <a:extLst>
              <a:ext uri="{28A0092B-C50C-407E-A947-70E740481C1C}">
                <a14:useLocalDpi xmlns:a14="http://schemas.microsoft.com/office/drawing/2010/main" val="0"/>
              </a:ext>
            </a:extLst>
          </a:blip>
          <a:srcRect t="-1036" r="1172" b="48332"/>
          <a:stretch/>
        </p:blipFill>
        <p:spPr>
          <a:xfrm>
            <a:off x="686229" y="2507095"/>
            <a:ext cx="10819541" cy="2847109"/>
          </a:xfrm>
          <a:prstGeom prst="rect">
            <a:avLst/>
          </a:prstGeom>
        </p:spPr>
      </p:pic>
    </p:spTree>
    <p:extLst>
      <p:ext uri="{BB962C8B-B14F-4D97-AF65-F5344CB8AC3E}">
        <p14:creationId xmlns:p14="http://schemas.microsoft.com/office/powerpoint/2010/main" val="3814748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CORE-PERIPHERY STRUCTURE</a:t>
            </a:r>
          </a:p>
        </p:txBody>
      </p:sp>
      <p:pic>
        <p:nvPicPr>
          <p:cNvPr id="5" name="Picture 4">
            <a:extLst>
              <a:ext uri="{FF2B5EF4-FFF2-40B4-BE49-F238E27FC236}">
                <a16:creationId xmlns:a16="http://schemas.microsoft.com/office/drawing/2014/main" id="{07A8F920-5019-43A8-94FA-524839901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31" y="2233751"/>
            <a:ext cx="4477369" cy="4548700"/>
          </a:xfrm>
          <a:prstGeom prst="rect">
            <a:avLst/>
          </a:prstGeom>
        </p:spPr>
      </p:pic>
      <p:sp>
        <p:nvSpPr>
          <p:cNvPr id="3" name="Oval 2">
            <a:extLst>
              <a:ext uri="{FF2B5EF4-FFF2-40B4-BE49-F238E27FC236}">
                <a16:creationId xmlns:a16="http://schemas.microsoft.com/office/drawing/2014/main" id="{D190AB71-8E41-439B-82D8-A25997D5B652}"/>
              </a:ext>
            </a:extLst>
          </p:cNvPr>
          <p:cNvSpPr/>
          <p:nvPr/>
        </p:nvSpPr>
        <p:spPr>
          <a:xfrm rot="19501028">
            <a:off x="2834527" y="3811323"/>
            <a:ext cx="1599428" cy="1404776"/>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82BFD137-E1FD-462D-8719-DA7A7FF4AAE0}"/>
              </a:ext>
            </a:extLst>
          </p:cNvPr>
          <p:cNvSpPr txBox="1"/>
          <p:nvPr/>
        </p:nvSpPr>
        <p:spPr>
          <a:xfrm>
            <a:off x="323273" y="5643418"/>
            <a:ext cx="877454" cy="461665"/>
          </a:xfrm>
          <a:prstGeom prst="rect">
            <a:avLst/>
          </a:prstGeom>
          <a:noFill/>
        </p:spPr>
        <p:txBody>
          <a:bodyPr wrap="square" rtlCol="0">
            <a:spAutoFit/>
          </a:bodyPr>
          <a:lstStyle/>
          <a:p>
            <a:r>
              <a:rPr lang="en-US" sz="2400" b="1" dirty="0">
                <a:solidFill>
                  <a:srgbClr val="FFC000"/>
                </a:solidFill>
              </a:rPr>
              <a:t>CORE</a:t>
            </a:r>
            <a:endParaRPr lang="fr-FR" sz="2400" b="1" dirty="0">
              <a:solidFill>
                <a:srgbClr val="FFC000"/>
              </a:solidFill>
            </a:endParaRPr>
          </a:p>
        </p:txBody>
      </p:sp>
      <p:cxnSp>
        <p:nvCxnSpPr>
          <p:cNvPr id="9" name="Connector: Curved 8">
            <a:extLst>
              <a:ext uri="{FF2B5EF4-FFF2-40B4-BE49-F238E27FC236}">
                <a16:creationId xmlns:a16="http://schemas.microsoft.com/office/drawing/2014/main" id="{EB7D9F86-0DDC-4BCA-B26B-9453FBB61EFB}"/>
              </a:ext>
            </a:extLst>
          </p:cNvPr>
          <p:cNvCxnSpPr>
            <a:stCxn id="4" idx="3"/>
            <a:endCxn id="3" idx="3"/>
          </p:cNvCxnSpPr>
          <p:nvPr/>
        </p:nvCxnSpPr>
        <p:spPr>
          <a:xfrm flipV="1">
            <a:off x="1200727" y="5244848"/>
            <a:ext cx="2254953" cy="629403"/>
          </a:xfrm>
          <a:prstGeom prst="curved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351307-E2F0-49A1-A80E-51B8EA9F6857}"/>
              </a:ext>
            </a:extLst>
          </p:cNvPr>
          <p:cNvSpPr txBox="1"/>
          <p:nvPr/>
        </p:nvSpPr>
        <p:spPr>
          <a:xfrm>
            <a:off x="6216073" y="2233751"/>
            <a:ext cx="5403272" cy="3477875"/>
          </a:xfrm>
          <a:prstGeom prst="rect">
            <a:avLst/>
          </a:prstGeom>
          <a:noFill/>
        </p:spPr>
        <p:txBody>
          <a:bodyPr wrap="square">
            <a:spAutoFit/>
          </a:bodyPr>
          <a:lstStyle/>
          <a:p>
            <a:r>
              <a:rPr lang="en-US" sz="2000" dirty="0"/>
              <a:t>Core-periphery structure can help “insiders” and “outsiders” in social groups</a:t>
            </a:r>
          </a:p>
          <a:p>
            <a:endParaRPr lang="en-US" sz="2000" b="1" i="1" dirty="0"/>
          </a:p>
          <a:p>
            <a:r>
              <a:rPr lang="en-US" sz="2000" dirty="0"/>
              <a:t>In </a:t>
            </a:r>
            <a:r>
              <a:rPr lang="en-US" sz="2000" dirty="0" err="1"/>
              <a:t>igraph</a:t>
            </a:r>
            <a:r>
              <a:rPr lang="en-US" sz="2000" dirty="0"/>
              <a:t>:</a:t>
            </a:r>
          </a:p>
          <a:p>
            <a:r>
              <a:rPr lang="en-US" sz="2000" dirty="0" err="1">
                <a:highlight>
                  <a:srgbClr val="C0C0C0"/>
                </a:highlight>
                <a:latin typeface="Courier New" panose="02070309020205020404" pitchFamily="49" charset="0"/>
                <a:cs typeface="Courier New" panose="02070309020205020404" pitchFamily="49" charset="0"/>
              </a:rPr>
              <a:t>igraph</a:t>
            </a:r>
            <a:r>
              <a:rPr lang="en-US" sz="2000" dirty="0">
                <a:highlight>
                  <a:srgbClr val="C0C0C0"/>
                </a:highlight>
                <a:latin typeface="Courier New" panose="02070309020205020404" pitchFamily="49" charset="0"/>
                <a:cs typeface="Courier New" panose="02070309020205020404" pitchFamily="49" charset="0"/>
              </a:rPr>
              <a:t>::</a:t>
            </a:r>
            <a:r>
              <a:rPr lang="en-US" sz="2000" dirty="0" err="1">
                <a:highlight>
                  <a:srgbClr val="C0C0C0"/>
                </a:highlight>
                <a:latin typeface="Courier New" panose="02070309020205020404" pitchFamily="49" charset="0"/>
                <a:cs typeface="Courier New" panose="02070309020205020404" pitchFamily="49" charset="0"/>
              </a:rPr>
              <a:t>coreness</a:t>
            </a:r>
            <a:r>
              <a:rPr lang="en-US" sz="2000" dirty="0">
                <a:highlight>
                  <a:srgbClr val="C0C0C0"/>
                </a:highlight>
                <a:latin typeface="Courier New" panose="02070309020205020404" pitchFamily="49" charset="0"/>
                <a:cs typeface="Courier New" panose="02070309020205020404" pitchFamily="49" charset="0"/>
              </a:rPr>
              <a:t>(network)</a:t>
            </a:r>
          </a:p>
          <a:p>
            <a:endParaRPr lang="en-US" sz="2000" dirty="0"/>
          </a:p>
          <a:p>
            <a:r>
              <a:rPr lang="en-US" sz="2000" dirty="0"/>
              <a:t>Or you can use specific R packages:</a:t>
            </a:r>
          </a:p>
          <a:p>
            <a:r>
              <a:rPr lang="en-US" sz="2000" dirty="0">
                <a:hlinkClick r:id="rId3"/>
              </a:rPr>
              <a:t>https://rdrr.io/github/schochastics/igraphUtils/</a:t>
            </a:r>
            <a:endParaRPr lang="en-US" sz="2000" dirty="0"/>
          </a:p>
          <a:p>
            <a:r>
              <a:rPr lang="en-US" sz="2000" dirty="0"/>
              <a:t> </a:t>
            </a:r>
          </a:p>
          <a:p>
            <a:r>
              <a:rPr lang="en-US" sz="2000" dirty="0"/>
              <a:t>Not used commonly in animal social network analysis</a:t>
            </a:r>
          </a:p>
        </p:txBody>
      </p:sp>
    </p:spTree>
    <p:extLst>
      <p:ext uri="{BB962C8B-B14F-4D97-AF65-F5344CB8AC3E}">
        <p14:creationId xmlns:p14="http://schemas.microsoft.com/office/powerpoint/2010/main" val="31310375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11" name="TextBox 10">
            <a:extLst>
              <a:ext uri="{FF2B5EF4-FFF2-40B4-BE49-F238E27FC236}">
                <a16:creationId xmlns:a16="http://schemas.microsoft.com/office/drawing/2014/main" id="{F15AE769-B7E9-4CAD-B660-99FEB153A7BD}"/>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2 and work through the section SESSION 2: PART 3 </a:t>
            </a:r>
          </a:p>
        </p:txBody>
      </p:sp>
    </p:spTree>
    <p:extLst>
      <p:ext uri="{BB962C8B-B14F-4D97-AF65-F5344CB8AC3E}">
        <p14:creationId xmlns:p14="http://schemas.microsoft.com/office/powerpoint/2010/main" val="2115853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sp>
        <p:nvSpPr>
          <p:cNvPr id="11" name="Oval 10">
            <a:extLst>
              <a:ext uri="{FF2B5EF4-FFF2-40B4-BE49-F238E27FC236}">
                <a16:creationId xmlns:a16="http://schemas.microsoft.com/office/drawing/2014/main" id="{A185C67E-BAEF-4192-97C8-31E70F673A47}"/>
              </a:ext>
            </a:extLst>
          </p:cNvPr>
          <p:cNvSpPr/>
          <p:nvPr/>
        </p:nvSpPr>
        <p:spPr>
          <a:xfrm>
            <a:off x="1428206"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4DDAE635-45C8-4673-8D26-0DB688F456CB}"/>
              </a:ext>
            </a:extLst>
          </p:cNvPr>
          <p:cNvCxnSpPr/>
          <p:nvPr/>
        </p:nvCxnSpPr>
        <p:spPr>
          <a:xfrm>
            <a:off x="2072640" y="5164730"/>
            <a:ext cx="32570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F5A9A42-CFE9-467C-8F2E-650062044567}"/>
              </a:ext>
            </a:extLst>
          </p:cNvPr>
          <p:cNvSpPr/>
          <p:nvPr/>
        </p:nvSpPr>
        <p:spPr>
          <a:xfrm>
            <a:off x="5268685"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9872978A-CE86-4C4A-982D-92BD7CCAFE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15" name="Straight Connector 14">
            <a:extLst>
              <a:ext uri="{FF2B5EF4-FFF2-40B4-BE49-F238E27FC236}">
                <a16:creationId xmlns:a16="http://schemas.microsoft.com/office/drawing/2014/main" id="{1B9531BB-14DF-4BAC-975C-5E680DC024BA}"/>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0110D4-927A-47A0-9681-D0A75646F7B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17" name="Arrow: Striped Right 16">
            <a:extLst>
              <a:ext uri="{FF2B5EF4-FFF2-40B4-BE49-F238E27FC236}">
                <a16:creationId xmlns:a16="http://schemas.microsoft.com/office/drawing/2014/main" id="{D46BD233-2CB4-4508-951B-D18C576565E7}"/>
              </a:ext>
            </a:extLst>
          </p:cNvPr>
          <p:cNvSpPr/>
          <p:nvPr/>
        </p:nvSpPr>
        <p:spPr>
          <a:xfrm rot="5400000">
            <a:off x="2810692" y="3519543"/>
            <a:ext cx="1728651"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Arrow: Striped Right 17">
            <a:extLst>
              <a:ext uri="{FF2B5EF4-FFF2-40B4-BE49-F238E27FC236}">
                <a16:creationId xmlns:a16="http://schemas.microsoft.com/office/drawing/2014/main" id="{4BC8FCE5-FECF-4A5B-B287-B35595D8158A}"/>
              </a:ext>
            </a:extLst>
          </p:cNvPr>
          <p:cNvSpPr/>
          <p:nvPr/>
        </p:nvSpPr>
        <p:spPr>
          <a:xfrm>
            <a:off x="5892989" y="3618200"/>
            <a:ext cx="2456684"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F2F78BB8-6289-4D3E-8165-DCDEA496B9E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E681B85-1FCB-470E-A8E2-DB2D1D424A8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848C2969-CAD5-4861-AA2E-AF5AE74E699F}"/>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37E3681C-32E9-4BF2-A3CD-ECA4340BFDD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7447CD9-7CE5-4DFA-B7AD-BA1DDD54459C}"/>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51D7DD46-7CDC-49CF-923C-2E1C22C9425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EBBA2B69-F1EB-48D2-983E-36E0AA973B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07B30000-B3FF-4C98-95BC-7C058094DF96}"/>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7708FF62-B636-497C-A0A2-95746DF8203D}"/>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extLst>
              <a:ext uri="{FF2B5EF4-FFF2-40B4-BE49-F238E27FC236}">
                <a16:creationId xmlns:a16="http://schemas.microsoft.com/office/drawing/2014/main" id="{A4BE6D18-E577-4BF5-A8FB-98A3511C7C47}"/>
              </a:ext>
            </a:extLst>
          </p:cNvPr>
          <p:cNvSpPr/>
          <p:nvPr/>
        </p:nvSpPr>
        <p:spPr>
          <a:xfrm>
            <a:off x="10551015" y="114252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Straight Connector 29">
            <a:extLst>
              <a:ext uri="{FF2B5EF4-FFF2-40B4-BE49-F238E27FC236}">
                <a16:creationId xmlns:a16="http://schemas.microsoft.com/office/drawing/2014/main" id="{8FE6E072-B544-496A-B830-5A2357B24E90}"/>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2ACB2F-9D11-4564-ADF8-101442D69B2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41BF85-69B6-4B13-9FE7-C171D50E5F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13EFA3-9225-4A23-AADC-7EE235D804FA}"/>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7830AA-68AE-42FA-B173-A7E00ADB99DE}"/>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8FAD5A-18E3-4708-A325-8EF77B07E858}"/>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786C22-8572-480E-A5EC-99DF349DCC24}"/>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02771-F264-4A17-853B-1A5BCC7E51B7}"/>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48DE5-9211-4F08-912D-A0335EDC897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66A73D1-F718-4EDA-A15C-463111E21982}"/>
              </a:ext>
            </a:extLst>
          </p:cNvPr>
          <p:cNvSpPr txBox="1"/>
          <p:nvPr/>
        </p:nvSpPr>
        <p:spPr>
          <a:xfrm>
            <a:off x="6363855" y="5673048"/>
            <a:ext cx="5505928" cy="830997"/>
          </a:xfrm>
          <a:prstGeom prst="rect">
            <a:avLst/>
          </a:prstGeom>
          <a:noFill/>
        </p:spPr>
        <p:txBody>
          <a:bodyPr wrap="square">
            <a:spAutoFit/>
          </a:bodyPr>
          <a:lstStyle/>
          <a:p>
            <a:pPr algn="r"/>
            <a:r>
              <a:rPr lang="en-US" sz="2400" dirty="0"/>
              <a:t>Networks help link individual </a:t>
            </a:r>
            <a:r>
              <a:rPr lang="en-US" sz="2400" dirty="0" err="1"/>
              <a:t>behaviours</a:t>
            </a:r>
            <a:r>
              <a:rPr lang="en-US" sz="2400" dirty="0"/>
              <a:t> to population patterns</a:t>
            </a:r>
            <a:endParaRPr lang="fr-FR" sz="2400" dirty="0"/>
          </a:p>
        </p:txBody>
      </p:sp>
    </p:spTree>
    <p:extLst>
      <p:ext uri="{BB962C8B-B14F-4D97-AF65-F5344CB8AC3E}">
        <p14:creationId xmlns:p14="http://schemas.microsoft.com/office/powerpoint/2010/main" val="39513723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Tree>
    <p:extLst>
      <p:ext uri="{BB962C8B-B14F-4D97-AF65-F5344CB8AC3E}">
        <p14:creationId xmlns:p14="http://schemas.microsoft.com/office/powerpoint/2010/main" val="1233681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1715470"/>
              </a:xfrm>
              <a:prstGeom prst="rect">
                <a:avLst/>
              </a:prstGeom>
              <a:noFill/>
            </p:spPr>
            <p:txBody>
              <a:bodyPr wrap="square" rtlCol="0">
                <a:spAutoFit/>
              </a:bodyPr>
              <a:lstStyle/>
              <a:p>
                <a:r>
                  <a:rPr lang="en-US" dirty="0"/>
                  <a:t>Density is easy to calculate for unweighted networks.</a:t>
                </a:r>
              </a:p>
              <a:p>
                <a:endParaRPr lang="en-US" dirty="0"/>
              </a:p>
              <a:p>
                <a:r>
                  <a:rPr lang="en-US" dirty="0"/>
                  <a:t>Undirected:</a:t>
                </a:r>
              </a:p>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𝑒𝑑𝑔𝑒𝑠</m:t>
                          </m:r>
                        </m:num>
                        <m:den>
                          <m:sSup>
                            <m:sSupPr>
                              <m:ctrlPr>
                                <a:rPr lang="fr-FR" i="1" smtClean="0">
                                  <a:latin typeface="Cambria Math" panose="02040503050406030204" pitchFamily="18" charset="0"/>
                                </a:rPr>
                              </m:ctrlPr>
                            </m:sSupPr>
                            <m:e>
                              <m:f>
                                <m:fPr>
                                  <m:ctrlPr>
                                    <a:rPr lang="fr-FR"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𝑛𝑜𝑑𝑒𝑠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28</m:t>
                          </m:r>
                        </m:den>
                      </m:f>
                    </m:oMath>
                  </m:oMathPara>
                </a14:m>
                <a:endParaRPr lang="fr-FR" dirty="0"/>
              </a:p>
            </p:txBody>
          </p:sp>
        </mc:Choice>
        <mc:Fallback xmlns="">
          <p:sp>
            <p:nvSpPr>
              <p:cNvPr id="4" name="TextBox 3">
                <a:extLst>
                  <a:ext uri="{FF2B5EF4-FFF2-40B4-BE49-F238E27FC236}">
                    <a16:creationId xmlns:a16="http://schemas.microsoft.com/office/drawing/2014/main" id="{03635F2C-D2A2-41EF-8492-FB66CBC4145F}"/>
                  </a:ext>
                </a:extLst>
              </p:cNvPr>
              <p:cNvSpPr txBox="1">
                <a:spLocks noRot="1" noChangeAspect="1" noMove="1" noResize="1" noEditPoints="1" noAdjustHandles="1" noChangeArrowheads="1" noChangeShapeType="1" noTextEdit="1"/>
              </p:cNvSpPr>
              <p:nvPr/>
            </p:nvSpPr>
            <p:spPr>
              <a:xfrm>
                <a:off x="3648364" y="4534282"/>
                <a:ext cx="7444509" cy="1715470"/>
              </a:xfrm>
              <a:prstGeom prst="rect">
                <a:avLst/>
              </a:prstGeom>
              <a:blipFill>
                <a:blip r:embed="rId2"/>
                <a:stretch>
                  <a:fillRect l="-655" t="-2135"/>
                </a:stretch>
              </a:blipFill>
            </p:spPr>
            <p:txBody>
              <a:bodyPr/>
              <a:lstStyle/>
              <a:p>
                <a:r>
                  <a:rPr lang="fr-FR">
                    <a:noFill/>
                  </a:rPr>
                  <a:t> </a:t>
                </a:r>
              </a:p>
            </p:txBody>
          </p:sp>
        </mc:Fallback>
      </mc:AlternateContent>
    </p:spTree>
    <p:extLst>
      <p:ext uri="{BB962C8B-B14F-4D97-AF65-F5344CB8AC3E}">
        <p14:creationId xmlns:p14="http://schemas.microsoft.com/office/powerpoint/2010/main" val="2488620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1499065"/>
              </a:xfrm>
              <a:prstGeom prst="rect">
                <a:avLst/>
              </a:prstGeom>
              <a:noFill/>
            </p:spPr>
            <p:txBody>
              <a:bodyPr wrap="square" rtlCol="0">
                <a:spAutoFit/>
              </a:bodyPr>
              <a:lstStyle/>
              <a:p>
                <a:r>
                  <a:rPr lang="en-US" dirty="0"/>
                  <a:t>Density is easy to calculate for unweighted networks.</a:t>
                </a:r>
              </a:p>
              <a:p>
                <a:endParaRPr lang="en-US" dirty="0"/>
              </a:p>
              <a:p>
                <a:r>
                  <a:rPr lang="en-US" dirty="0"/>
                  <a:t>Directed:</a:t>
                </a:r>
              </a:p>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𝑒𝑑𝑔𝑒𝑠</m:t>
                          </m:r>
                        </m:num>
                        <m:den>
                          <m:sSup>
                            <m:sSupPr>
                              <m:ctrlPr>
                                <a:rPr lang="fr-FR" i="1" smtClean="0">
                                  <a:latin typeface="Cambria Math" panose="02040503050406030204" pitchFamily="18" charset="0"/>
                                </a:rPr>
                              </m:ctrlPr>
                            </m:sSupPr>
                            <m:e>
                              <m:r>
                                <a:rPr lang="fr-FR" i="1" smtClean="0">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𝑛𝑜𝑑𝑒𝑠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m:t>
                          </m:r>
                        </m:den>
                      </m:f>
                    </m:oMath>
                  </m:oMathPara>
                </a14:m>
                <a:endParaRPr lang="fr-FR" dirty="0"/>
              </a:p>
            </p:txBody>
          </p:sp>
        </mc:Choice>
        <mc:Fallback xmlns="">
          <p:sp>
            <p:nvSpPr>
              <p:cNvPr id="4" name="TextBox 3">
                <a:extLst>
                  <a:ext uri="{FF2B5EF4-FFF2-40B4-BE49-F238E27FC236}">
                    <a16:creationId xmlns:a16="http://schemas.microsoft.com/office/drawing/2014/main" id="{03635F2C-D2A2-41EF-8492-FB66CBC4145F}"/>
                  </a:ext>
                </a:extLst>
              </p:cNvPr>
              <p:cNvSpPr txBox="1">
                <a:spLocks noRot="1" noChangeAspect="1" noMove="1" noResize="1" noEditPoints="1" noAdjustHandles="1" noChangeArrowheads="1" noChangeShapeType="1" noTextEdit="1"/>
              </p:cNvSpPr>
              <p:nvPr/>
            </p:nvSpPr>
            <p:spPr>
              <a:xfrm>
                <a:off x="3648364" y="4534282"/>
                <a:ext cx="7444509" cy="1499065"/>
              </a:xfrm>
              <a:prstGeom prst="rect">
                <a:avLst/>
              </a:prstGeom>
              <a:blipFill>
                <a:blip r:embed="rId2"/>
                <a:stretch>
                  <a:fillRect l="-655" t="-2439"/>
                </a:stretch>
              </a:blipFill>
            </p:spPr>
            <p:txBody>
              <a:bodyPr/>
              <a:lstStyle/>
              <a:p>
                <a:r>
                  <a:rPr lang="fr-FR">
                    <a:noFill/>
                  </a:rPr>
                  <a:t> </a:t>
                </a:r>
              </a:p>
            </p:txBody>
          </p:sp>
        </mc:Fallback>
      </mc:AlternateContent>
    </p:spTree>
    <p:extLst>
      <p:ext uri="{BB962C8B-B14F-4D97-AF65-F5344CB8AC3E}">
        <p14:creationId xmlns:p14="http://schemas.microsoft.com/office/powerpoint/2010/main" val="4172089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369332"/>
          </a:xfrm>
          <a:prstGeom prst="rect">
            <a:avLst/>
          </a:prstGeom>
          <a:noFill/>
        </p:spPr>
        <p:txBody>
          <a:bodyPr wrap="square" rtlCol="0">
            <a:spAutoFit/>
          </a:bodyPr>
          <a:lstStyle/>
          <a:p>
            <a:r>
              <a:rPr lang="en-US" dirty="0"/>
              <a:t>Density is easy to calculate in </a:t>
            </a:r>
            <a:r>
              <a:rPr lang="en-US" dirty="0" err="1"/>
              <a:t>igraph</a:t>
            </a:r>
            <a:endParaRPr lang="fr-FR" dirty="0"/>
          </a:p>
        </p:txBody>
      </p:sp>
      <p:sp>
        <p:nvSpPr>
          <p:cNvPr id="29" name="TextBox 28">
            <a:extLst>
              <a:ext uri="{FF2B5EF4-FFF2-40B4-BE49-F238E27FC236}">
                <a16:creationId xmlns:a16="http://schemas.microsoft.com/office/drawing/2014/main" id="{12A6790C-498D-4E33-91E8-91E46110801C}"/>
              </a:ext>
            </a:extLst>
          </p:cNvPr>
          <p:cNvSpPr txBox="1"/>
          <p:nvPr/>
        </p:nvSpPr>
        <p:spPr>
          <a:xfrm>
            <a:off x="3758874" y="5079176"/>
            <a:ext cx="6562164"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edge_density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167435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646331"/>
          </a:xfrm>
          <a:prstGeom prst="rect">
            <a:avLst/>
          </a:prstGeom>
          <a:noFill/>
        </p:spPr>
        <p:txBody>
          <a:bodyPr wrap="square" rtlCol="0">
            <a:spAutoFit/>
          </a:bodyPr>
          <a:lstStyle/>
          <a:p>
            <a:r>
              <a:rPr lang="en-US" dirty="0"/>
              <a:t>Networks with high density are more efficient – better at spreading information but more susceptible to disease outbreaks</a:t>
            </a:r>
            <a:endParaRPr lang="fr-FR" dirty="0"/>
          </a:p>
        </p:txBody>
      </p:sp>
    </p:spTree>
    <p:extLst>
      <p:ext uri="{BB962C8B-B14F-4D97-AF65-F5344CB8AC3E}">
        <p14:creationId xmlns:p14="http://schemas.microsoft.com/office/powerpoint/2010/main" val="28840991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AVERAGE PATH LENGTH is the average shortest route (in terms of number of edges traversed) between all possible pairs of nodes in the network</a:t>
            </a:r>
            <a:endParaRPr lang="en-CA" sz="2400" dirty="0">
              <a:solidFill>
                <a:schemeClr val="accent5">
                  <a:lumMod val="20000"/>
                  <a:lumOff val="80000"/>
                </a:schemeClr>
              </a:solidFill>
            </a:endParaRPr>
          </a:p>
        </p:txBody>
      </p:sp>
      <p:pic>
        <p:nvPicPr>
          <p:cNvPr id="3" name="Picture 2">
            <a:extLst>
              <a:ext uri="{FF2B5EF4-FFF2-40B4-BE49-F238E27FC236}">
                <a16:creationId xmlns:a16="http://schemas.microsoft.com/office/drawing/2014/main" id="{2A25B0B8-8B38-43F6-9152-8AD178D13413}"/>
              </a:ext>
            </a:extLst>
          </p:cNvPr>
          <p:cNvPicPr>
            <a:picLocks noChangeAspect="1"/>
          </p:cNvPicPr>
          <p:nvPr/>
        </p:nvPicPr>
        <p:blipFill>
          <a:blip r:embed="rId2"/>
          <a:stretch>
            <a:fillRect/>
          </a:stretch>
        </p:blipFill>
        <p:spPr>
          <a:xfrm>
            <a:off x="1077712" y="4206979"/>
            <a:ext cx="1370019" cy="2383030"/>
          </a:xfrm>
          <a:prstGeom prst="rect">
            <a:avLst/>
          </a:prstGeom>
        </p:spPr>
      </p:pic>
      <p:sp>
        <p:nvSpPr>
          <p:cNvPr id="5" name="TextBox 4">
            <a:extLst>
              <a:ext uri="{FF2B5EF4-FFF2-40B4-BE49-F238E27FC236}">
                <a16:creationId xmlns:a16="http://schemas.microsoft.com/office/drawing/2014/main" id="{1ED14BFC-35A7-45F5-9F03-79D93C0CAA33}"/>
              </a:ext>
            </a:extLst>
          </p:cNvPr>
          <p:cNvSpPr txBox="1"/>
          <p:nvPr/>
        </p:nvSpPr>
        <p:spPr>
          <a:xfrm>
            <a:off x="2736815" y="4312614"/>
            <a:ext cx="2493818" cy="2031325"/>
          </a:xfrm>
          <a:prstGeom prst="rect">
            <a:avLst/>
          </a:prstGeom>
          <a:noFill/>
        </p:spPr>
        <p:txBody>
          <a:bodyPr wrap="square" rtlCol="0">
            <a:spAutoFit/>
          </a:bodyPr>
          <a:lstStyle/>
          <a:p>
            <a:r>
              <a:rPr lang="en-US" dirty="0"/>
              <a:t>1—2: path length = 1</a:t>
            </a:r>
          </a:p>
          <a:p>
            <a:r>
              <a:rPr lang="en-US" dirty="0"/>
              <a:t>1—3: path length = 1</a:t>
            </a:r>
          </a:p>
          <a:p>
            <a:r>
              <a:rPr lang="en-US" dirty="0"/>
              <a:t>1—4: path length = 2</a:t>
            </a:r>
          </a:p>
          <a:p>
            <a:r>
              <a:rPr lang="en-US" dirty="0"/>
              <a:t>1—5: path length = 2</a:t>
            </a:r>
          </a:p>
          <a:p>
            <a:r>
              <a:rPr lang="en-US" dirty="0"/>
              <a:t>1—6: path length = 1</a:t>
            </a:r>
          </a:p>
          <a:p>
            <a:r>
              <a:rPr lang="en-US" dirty="0"/>
              <a:t>1—7: path length = 2</a:t>
            </a:r>
          </a:p>
          <a:p>
            <a:r>
              <a:rPr lang="en-US" dirty="0"/>
              <a:t>1—8: path length = 3</a:t>
            </a:r>
            <a:endParaRPr lang="fr-FR" dirty="0"/>
          </a:p>
        </p:txBody>
      </p:sp>
      <p:sp>
        <p:nvSpPr>
          <p:cNvPr id="75" name="TextBox 74">
            <a:extLst>
              <a:ext uri="{FF2B5EF4-FFF2-40B4-BE49-F238E27FC236}">
                <a16:creationId xmlns:a16="http://schemas.microsoft.com/office/drawing/2014/main" id="{D7CC9756-32AE-4F22-A83F-056AECA670BA}"/>
              </a:ext>
            </a:extLst>
          </p:cNvPr>
          <p:cNvSpPr txBox="1"/>
          <p:nvPr/>
        </p:nvSpPr>
        <p:spPr>
          <a:xfrm>
            <a:off x="5409208" y="4467865"/>
            <a:ext cx="6346814" cy="369332"/>
          </a:xfrm>
          <a:prstGeom prst="rect">
            <a:avLst/>
          </a:prstGeom>
          <a:noFill/>
        </p:spPr>
        <p:txBody>
          <a:bodyPr wrap="square" rtlCol="0">
            <a:spAutoFit/>
          </a:bodyPr>
          <a:lstStyle/>
          <a:p>
            <a:r>
              <a:rPr lang="en-US" dirty="0"/>
              <a:t>You can calculate average path length in </a:t>
            </a:r>
            <a:r>
              <a:rPr lang="en-US" dirty="0" err="1"/>
              <a:t>igraph</a:t>
            </a:r>
            <a:endParaRPr lang="fr-FR" dirty="0"/>
          </a:p>
        </p:txBody>
      </p:sp>
      <p:sp>
        <p:nvSpPr>
          <p:cNvPr id="76" name="TextBox 75">
            <a:extLst>
              <a:ext uri="{FF2B5EF4-FFF2-40B4-BE49-F238E27FC236}">
                <a16:creationId xmlns:a16="http://schemas.microsoft.com/office/drawing/2014/main" id="{12C2F31C-D96D-47D5-840B-2C0F845DEAC6}"/>
              </a:ext>
            </a:extLst>
          </p:cNvPr>
          <p:cNvSpPr txBox="1"/>
          <p:nvPr/>
        </p:nvSpPr>
        <p:spPr>
          <a:xfrm>
            <a:off x="5519717" y="5012759"/>
            <a:ext cx="5594571"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mean_distance</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025373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AVERAGE PATH LENGTH is the average shortest route (in terms of number of edges traversed) between all possible pairs of nodes in the network</a:t>
            </a:r>
            <a:endParaRPr lang="en-CA" sz="2400" dirty="0">
              <a:solidFill>
                <a:schemeClr val="accent5">
                  <a:lumMod val="20000"/>
                  <a:lumOff val="80000"/>
                </a:schemeClr>
              </a:solidFill>
            </a:endParaRPr>
          </a:p>
        </p:txBody>
      </p:sp>
      <p:pic>
        <p:nvPicPr>
          <p:cNvPr id="3" name="Picture 2">
            <a:extLst>
              <a:ext uri="{FF2B5EF4-FFF2-40B4-BE49-F238E27FC236}">
                <a16:creationId xmlns:a16="http://schemas.microsoft.com/office/drawing/2014/main" id="{2A25B0B8-8B38-43F6-9152-8AD178D13413}"/>
              </a:ext>
            </a:extLst>
          </p:cNvPr>
          <p:cNvPicPr>
            <a:picLocks noChangeAspect="1"/>
          </p:cNvPicPr>
          <p:nvPr/>
        </p:nvPicPr>
        <p:blipFill>
          <a:blip r:embed="rId2"/>
          <a:stretch>
            <a:fillRect/>
          </a:stretch>
        </p:blipFill>
        <p:spPr>
          <a:xfrm>
            <a:off x="1077712" y="4206979"/>
            <a:ext cx="1370019" cy="2383030"/>
          </a:xfrm>
          <a:prstGeom prst="rect">
            <a:avLst/>
          </a:prstGeom>
        </p:spPr>
      </p:pic>
      <p:sp>
        <p:nvSpPr>
          <p:cNvPr id="5" name="TextBox 4">
            <a:extLst>
              <a:ext uri="{FF2B5EF4-FFF2-40B4-BE49-F238E27FC236}">
                <a16:creationId xmlns:a16="http://schemas.microsoft.com/office/drawing/2014/main" id="{1ED14BFC-35A7-45F5-9F03-79D93C0CAA33}"/>
              </a:ext>
            </a:extLst>
          </p:cNvPr>
          <p:cNvSpPr txBox="1"/>
          <p:nvPr/>
        </p:nvSpPr>
        <p:spPr>
          <a:xfrm>
            <a:off x="2736815" y="4312614"/>
            <a:ext cx="2493818" cy="2031325"/>
          </a:xfrm>
          <a:prstGeom prst="rect">
            <a:avLst/>
          </a:prstGeom>
          <a:noFill/>
        </p:spPr>
        <p:txBody>
          <a:bodyPr wrap="square" rtlCol="0">
            <a:spAutoFit/>
          </a:bodyPr>
          <a:lstStyle/>
          <a:p>
            <a:r>
              <a:rPr lang="en-US" dirty="0"/>
              <a:t>1—2: path length = 1</a:t>
            </a:r>
          </a:p>
          <a:p>
            <a:r>
              <a:rPr lang="en-US" dirty="0"/>
              <a:t>1—3: path length = 1</a:t>
            </a:r>
          </a:p>
          <a:p>
            <a:r>
              <a:rPr lang="en-US" dirty="0"/>
              <a:t>1—4: path length = 2</a:t>
            </a:r>
          </a:p>
          <a:p>
            <a:r>
              <a:rPr lang="en-US" dirty="0"/>
              <a:t>1—5: path length = 2</a:t>
            </a:r>
          </a:p>
          <a:p>
            <a:r>
              <a:rPr lang="en-US" dirty="0"/>
              <a:t>1—6: path length = 1</a:t>
            </a:r>
          </a:p>
          <a:p>
            <a:r>
              <a:rPr lang="en-US" dirty="0"/>
              <a:t>1—7: path length = 2</a:t>
            </a:r>
          </a:p>
          <a:p>
            <a:r>
              <a:rPr lang="en-US" dirty="0"/>
              <a:t>1—8: path length = 3</a:t>
            </a:r>
            <a:endParaRPr lang="fr-FR" dirty="0"/>
          </a:p>
        </p:txBody>
      </p:sp>
      <p:sp>
        <p:nvSpPr>
          <p:cNvPr id="75" name="TextBox 74">
            <a:extLst>
              <a:ext uri="{FF2B5EF4-FFF2-40B4-BE49-F238E27FC236}">
                <a16:creationId xmlns:a16="http://schemas.microsoft.com/office/drawing/2014/main" id="{D7CC9756-32AE-4F22-A83F-056AECA670BA}"/>
              </a:ext>
            </a:extLst>
          </p:cNvPr>
          <p:cNvSpPr txBox="1"/>
          <p:nvPr/>
        </p:nvSpPr>
        <p:spPr>
          <a:xfrm>
            <a:off x="5409208" y="4467865"/>
            <a:ext cx="6346814" cy="369332"/>
          </a:xfrm>
          <a:prstGeom prst="rect">
            <a:avLst/>
          </a:prstGeom>
          <a:noFill/>
        </p:spPr>
        <p:txBody>
          <a:bodyPr wrap="square" rtlCol="0">
            <a:spAutoFit/>
          </a:bodyPr>
          <a:lstStyle/>
          <a:p>
            <a:r>
              <a:rPr lang="en-US" dirty="0"/>
              <a:t>You can calculate average path length in </a:t>
            </a:r>
            <a:r>
              <a:rPr lang="en-US" dirty="0" err="1"/>
              <a:t>igraph</a:t>
            </a:r>
            <a:endParaRPr lang="fr-FR" dirty="0"/>
          </a:p>
        </p:txBody>
      </p:sp>
      <p:sp>
        <p:nvSpPr>
          <p:cNvPr id="76" name="TextBox 75">
            <a:extLst>
              <a:ext uri="{FF2B5EF4-FFF2-40B4-BE49-F238E27FC236}">
                <a16:creationId xmlns:a16="http://schemas.microsoft.com/office/drawing/2014/main" id="{12C2F31C-D96D-47D5-840B-2C0F845DEAC6}"/>
              </a:ext>
            </a:extLst>
          </p:cNvPr>
          <p:cNvSpPr txBox="1"/>
          <p:nvPr/>
        </p:nvSpPr>
        <p:spPr>
          <a:xfrm>
            <a:off x="5519717" y="5012759"/>
            <a:ext cx="5594571"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mean_distance</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F225828D-8447-47D1-904E-8436DA8617A6}"/>
              </a:ext>
            </a:extLst>
          </p:cNvPr>
          <p:cNvSpPr txBox="1"/>
          <p:nvPr/>
        </p:nvSpPr>
        <p:spPr>
          <a:xfrm>
            <a:off x="5409208" y="5705484"/>
            <a:ext cx="6346814" cy="646331"/>
          </a:xfrm>
          <a:prstGeom prst="rect">
            <a:avLst/>
          </a:prstGeom>
          <a:noFill/>
        </p:spPr>
        <p:txBody>
          <a:bodyPr wrap="square" rtlCol="0">
            <a:spAutoFit/>
          </a:bodyPr>
          <a:lstStyle/>
          <a:p>
            <a:r>
              <a:rPr lang="en-US" u="sng" dirty="0"/>
              <a:t>BUT</a:t>
            </a:r>
            <a:r>
              <a:rPr lang="en-US" dirty="0"/>
              <a:t> in weighted networks you have to remember to convert edge weights again so that the weights are not treated as costs</a:t>
            </a:r>
            <a:endParaRPr lang="fr-FR" u="sng" dirty="0"/>
          </a:p>
        </p:txBody>
      </p:sp>
    </p:spTree>
    <p:extLst>
      <p:ext uri="{BB962C8B-B14F-4D97-AF65-F5344CB8AC3E}">
        <p14:creationId xmlns:p14="http://schemas.microsoft.com/office/powerpoint/2010/main" val="2327607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GLOBAL EFFICIENCY is the average of inverse distances between all pairs of nodes.  </a:t>
            </a:r>
            <a:endParaRPr lang="en-CA" sz="2400" dirty="0">
              <a:solidFill>
                <a:schemeClr val="accent5">
                  <a:lumMod val="20000"/>
                  <a:lumOff val="80000"/>
                </a:schemeClr>
              </a:solidFill>
            </a:endParaRPr>
          </a:p>
        </p:txBody>
      </p:sp>
      <p:pic>
        <p:nvPicPr>
          <p:cNvPr id="11" name="Picture 10">
            <a:extLst>
              <a:ext uri="{FF2B5EF4-FFF2-40B4-BE49-F238E27FC236}">
                <a16:creationId xmlns:a16="http://schemas.microsoft.com/office/drawing/2014/main" id="{B4429FE0-E171-4C57-B7EA-E070D5726925}"/>
              </a:ext>
            </a:extLst>
          </p:cNvPr>
          <p:cNvPicPr>
            <a:picLocks noChangeAspect="1"/>
          </p:cNvPicPr>
          <p:nvPr/>
        </p:nvPicPr>
        <p:blipFill>
          <a:blip r:embed="rId2"/>
          <a:stretch>
            <a:fillRect/>
          </a:stretch>
        </p:blipFill>
        <p:spPr>
          <a:xfrm>
            <a:off x="572655" y="4008951"/>
            <a:ext cx="1370019" cy="2383030"/>
          </a:xfrm>
          <a:prstGeom prst="rect">
            <a:avLst/>
          </a:prstGeom>
        </p:spPr>
      </p:pic>
      <p:sp>
        <p:nvSpPr>
          <p:cNvPr id="12" name="TextBox 11">
            <a:extLst>
              <a:ext uri="{FF2B5EF4-FFF2-40B4-BE49-F238E27FC236}">
                <a16:creationId xmlns:a16="http://schemas.microsoft.com/office/drawing/2014/main" id="{3A3A4E97-7B1A-45B3-9FE5-2826D569EB88}"/>
              </a:ext>
            </a:extLst>
          </p:cNvPr>
          <p:cNvSpPr txBox="1"/>
          <p:nvPr/>
        </p:nvSpPr>
        <p:spPr>
          <a:xfrm>
            <a:off x="2231757" y="4114586"/>
            <a:ext cx="3273115" cy="2031325"/>
          </a:xfrm>
          <a:prstGeom prst="rect">
            <a:avLst/>
          </a:prstGeom>
          <a:noFill/>
        </p:spPr>
        <p:txBody>
          <a:bodyPr wrap="square" rtlCol="0">
            <a:spAutoFit/>
          </a:bodyPr>
          <a:lstStyle/>
          <a:p>
            <a:r>
              <a:rPr lang="en-US" dirty="0"/>
              <a:t>1—2: inverse path length = 1</a:t>
            </a:r>
          </a:p>
          <a:p>
            <a:r>
              <a:rPr lang="en-US" dirty="0"/>
              <a:t>1—3: inverse path length = 1</a:t>
            </a:r>
          </a:p>
          <a:p>
            <a:r>
              <a:rPr lang="en-US" dirty="0"/>
              <a:t>1—4: inverse path length = 1/2</a:t>
            </a:r>
          </a:p>
          <a:p>
            <a:r>
              <a:rPr lang="en-US" dirty="0"/>
              <a:t>1—5: inverse path length = 1/2</a:t>
            </a:r>
          </a:p>
          <a:p>
            <a:r>
              <a:rPr lang="en-US" dirty="0"/>
              <a:t>1—6: inverse path length = 1</a:t>
            </a:r>
          </a:p>
          <a:p>
            <a:r>
              <a:rPr lang="en-US" dirty="0"/>
              <a:t>1—7: inverse path length = 1/2</a:t>
            </a:r>
          </a:p>
          <a:p>
            <a:r>
              <a:rPr lang="en-US" dirty="0"/>
              <a:t>1—8: inverse path length = 1/3</a:t>
            </a:r>
            <a:endParaRPr lang="fr-FR" dirty="0"/>
          </a:p>
        </p:txBody>
      </p:sp>
      <p:sp>
        <p:nvSpPr>
          <p:cNvPr id="13" name="TextBox 12">
            <a:extLst>
              <a:ext uri="{FF2B5EF4-FFF2-40B4-BE49-F238E27FC236}">
                <a16:creationId xmlns:a16="http://schemas.microsoft.com/office/drawing/2014/main" id="{2FE38770-0A73-47F4-8383-C8AA8258E2E8}"/>
              </a:ext>
            </a:extLst>
          </p:cNvPr>
          <p:cNvSpPr txBox="1"/>
          <p:nvPr/>
        </p:nvSpPr>
        <p:spPr>
          <a:xfrm>
            <a:off x="5793955" y="4114586"/>
            <a:ext cx="6108538" cy="369332"/>
          </a:xfrm>
          <a:prstGeom prst="rect">
            <a:avLst/>
          </a:prstGeom>
          <a:noFill/>
        </p:spPr>
        <p:txBody>
          <a:bodyPr wrap="square" rtlCol="0">
            <a:spAutoFit/>
          </a:bodyPr>
          <a:lstStyle/>
          <a:p>
            <a:r>
              <a:rPr lang="en-US" dirty="0"/>
              <a:t>You can calculate efficiency length in </a:t>
            </a:r>
            <a:r>
              <a:rPr lang="en-US" dirty="0" err="1"/>
              <a:t>igraph</a:t>
            </a:r>
            <a:endParaRPr lang="fr-FR" dirty="0"/>
          </a:p>
        </p:txBody>
      </p:sp>
      <p:sp>
        <p:nvSpPr>
          <p:cNvPr id="14" name="TextBox 13">
            <a:extLst>
              <a:ext uri="{FF2B5EF4-FFF2-40B4-BE49-F238E27FC236}">
                <a16:creationId xmlns:a16="http://schemas.microsoft.com/office/drawing/2014/main" id="{6289C17D-8D02-4365-8A5D-31924E14DB82}"/>
              </a:ext>
            </a:extLst>
          </p:cNvPr>
          <p:cNvSpPr txBox="1"/>
          <p:nvPr/>
        </p:nvSpPr>
        <p:spPr>
          <a:xfrm>
            <a:off x="5904465" y="4659480"/>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global_efficiency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462E67C0-500D-4B96-8277-27A7AFCAB691}"/>
              </a:ext>
            </a:extLst>
          </p:cNvPr>
          <p:cNvSpPr txBox="1"/>
          <p:nvPr/>
        </p:nvSpPr>
        <p:spPr>
          <a:xfrm>
            <a:off x="5793955" y="5352205"/>
            <a:ext cx="6108538" cy="646331"/>
          </a:xfrm>
          <a:prstGeom prst="rect">
            <a:avLst/>
          </a:prstGeom>
          <a:noFill/>
        </p:spPr>
        <p:txBody>
          <a:bodyPr wrap="square" rtlCol="0">
            <a:spAutoFit/>
          </a:bodyPr>
          <a:lstStyle/>
          <a:p>
            <a:r>
              <a:rPr lang="en-US" u="sng" dirty="0"/>
              <a:t>BUT</a:t>
            </a:r>
            <a:r>
              <a:rPr lang="en-US" dirty="0"/>
              <a:t> in weighted networks you have to remember to convert edge weights again so that the weights are not treated as costs</a:t>
            </a:r>
            <a:endParaRPr lang="fr-FR" u="sng" dirty="0"/>
          </a:p>
        </p:txBody>
      </p:sp>
    </p:spTree>
    <p:extLst>
      <p:ext uri="{BB962C8B-B14F-4D97-AF65-F5344CB8AC3E}">
        <p14:creationId xmlns:p14="http://schemas.microsoft.com/office/powerpoint/2010/main" val="36531275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GLOBAL EFFICIENCY is the average of inverse distances between all pairs of nodes.  </a:t>
            </a:r>
            <a:endParaRPr lang="en-CA" sz="2400" dirty="0">
              <a:solidFill>
                <a:schemeClr val="accent5">
                  <a:lumMod val="20000"/>
                  <a:lumOff val="80000"/>
                </a:schemeClr>
              </a:solidFill>
            </a:endParaRPr>
          </a:p>
        </p:txBody>
      </p:sp>
      <p:pic>
        <p:nvPicPr>
          <p:cNvPr id="11" name="Picture 10">
            <a:extLst>
              <a:ext uri="{FF2B5EF4-FFF2-40B4-BE49-F238E27FC236}">
                <a16:creationId xmlns:a16="http://schemas.microsoft.com/office/drawing/2014/main" id="{B4429FE0-E171-4C57-B7EA-E070D5726925}"/>
              </a:ext>
            </a:extLst>
          </p:cNvPr>
          <p:cNvPicPr>
            <a:picLocks noChangeAspect="1"/>
          </p:cNvPicPr>
          <p:nvPr/>
        </p:nvPicPr>
        <p:blipFill>
          <a:blip r:embed="rId2"/>
          <a:stretch>
            <a:fillRect/>
          </a:stretch>
        </p:blipFill>
        <p:spPr>
          <a:xfrm>
            <a:off x="572655" y="4008951"/>
            <a:ext cx="1370019" cy="2383030"/>
          </a:xfrm>
          <a:prstGeom prst="rect">
            <a:avLst/>
          </a:prstGeom>
        </p:spPr>
      </p:pic>
      <p:sp>
        <p:nvSpPr>
          <p:cNvPr id="12" name="TextBox 11">
            <a:extLst>
              <a:ext uri="{FF2B5EF4-FFF2-40B4-BE49-F238E27FC236}">
                <a16:creationId xmlns:a16="http://schemas.microsoft.com/office/drawing/2014/main" id="{3A3A4E97-7B1A-45B3-9FE5-2826D569EB88}"/>
              </a:ext>
            </a:extLst>
          </p:cNvPr>
          <p:cNvSpPr txBox="1"/>
          <p:nvPr/>
        </p:nvSpPr>
        <p:spPr>
          <a:xfrm>
            <a:off x="2231757" y="4114586"/>
            <a:ext cx="3273115" cy="2031325"/>
          </a:xfrm>
          <a:prstGeom prst="rect">
            <a:avLst/>
          </a:prstGeom>
          <a:noFill/>
        </p:spPr>
        <p:txBody>
          <a:bodyPr wrap="square" rtlCol="0">
            <a:spAutoFit/>
          </a:bodyPr>
          <a:lstStyle/>
          <a:p>
            <a:r>
              <a:rPr lang="en-US" dirty="0"/>
              <a:t>1—2: inverse path length = 1</a:t>
            </a:r>
          </a:p>
          <a:p>
            <a:r>
              <a:rPr lang="en-US" dirty="0"/>
              <a:t>1—3: inverse path length = 1</a:t>
            </a:r>
          </a:p>
          <a:p>
            <a:r>
              <a:rPr lang="en-US" dirty="0"/>
              <a:t>1—4: inverse path length = 1/2</a:t>
            </a:r>
          </a:p>
          <a:p>
            <a:r>
              <a:rPr lang="en-US" dirty="0"/>
              <a:t>1—5: inverse path length = 1/2</a:t>
            </a:r>
          </a:p>
          <a:p>
            <a:r>
              <a:rPr lang="en-US" dirty="0"/>
              <a:t>1—6: inverse path length = 1</a:t>
            </a:r>
          </a:p>
          <a:p>
            <a:r>
              <a:rPr lang="en-US" dirty="0"/>
              <a:t>1—7: inverse path length = 1/2</a:t>
            </a:r>
          </a:p>
          <a:p>
            <a:r>
              <a:rPr lang="en-US" dirty="0"/>
              <a:t>1—8: inverse path length = 1/3</a:t>
            </a:r>
            <a:endParaRPr lang="fr-FR" dirty="0"/>
          </a:p>
        </p:txBody>
      </p:sp>
      <p:sp>
        <p:nvSpPr>
          <p:cNvPr id="13" name="TextBox 12">
            <a:extLst>
              <a:ext uri="{FF2B5EF4-FFF2-40B4-BE49-F238E27FC236}">
                <a16:creationId xmlns:a16="http://schemas.microsoft.com/office/drawing/2014/main" id="{2FE38770-0A73-47F4-8383-C8AA8258E2E8}"/>
              </a:ext>
            </a:extLst>
          </p:cNvPr>
          <p:cNvSpPr txBox="1"/>
          <p:nvPr/>
        </p:nvSpPr>
        <p:spPr>
          <a:xfrm>
            <a:off x="5793955" y="4114586"/>
            <a:ext cx="6108538" cy="369332"/>
          </a:xfrm>
          <a:prstGeom prst="rect">
            <a:avLst/>
          </a:prstGeom>
          <a:noFill/>
        </p:spPr>
        <p:txBody>
          <a:bodyPr wrap="square" rtlCol="0">
            <a:spAutoFit/>
          </a:bodyPr>
          <a:lstStyle/>
          <a:p>
            <a:r>
              <a:rPr lang="en-US" dirty="0"/>
              <a:t>You can calculate efficiency length in </a:t>
            </a:r>
            <a:r>
              <a:rPr lang="en-US" dirty="0" err="1"/>
              <a:t>igraph</a:t>
            </a:r>
            <a:endParaRPr lang="fr-FR" dirty="0"/>
          </a:p>
        </p:txBody>
      </p:sp>
      <p:sp>
        <p:nvSpPr>
          <p:cNvPr id="14" name="TextBox 13">
            <a:extLst>
              <a:ext uri="{FF2B5EF4-FFF2-40B4-BE49-F238E27FC236}">
                <a16:creationId xmlns:a16="http://schemas.microsoft.com/office/drawing/2014/main" id="{6289C17D-8D02-4365-8A5D-31924E14DB82}"/>
              </a:ext>
            </a:extLst>
          </p:cNvPr>
          <p:cNvSpPr txBox="1"/>
          <p:nvPr/>
        </p:nvSpPr>
        <p:spPr>
          <a:xfrm>
            <a:off x="5904465" y="4659480"/>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global_efficiency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462E67C0-500D-4B96-8277-27A7AFCAB691}"/>
              </a:ext>
            </a:extLst>
          </p:cNvPr>
          <p:cNvSpPr txBox="1"/>
          <p:nvPr/>
        </p:nvSpPr>
        <p:spPr>
          <a:xfrm>
            <a:off x="5793955" y="5352205"/>
            <a:ext cx="6108538" cy="646331"/>
          </a:xfrm>
          <a:prstGeom prst="rect">
            <a:avLst/>
          </a:prstGeom>
          <a:noFill/>
        </p:spPr>
        <p:txBody>
          <a:bodyPr wrap="square" rtlCol="0">
            <a:spAutoFit/>
          </a:bodyPr>
          <a:lstStyle/>
          <a:p>
            <a:r>
              <a:rPr lang="en-US" dirty="0"/>
              <a:t>Efficiency can be useful in understanding transmission speeds through social networks</a:t>
            </a:r>
            <a:endParaRPr lang="fr-FR" dirty="0"/>
          </a:p>
        </p:txBody>
      </p:sp>
    </p:spTree>
    <p:extLst>
      <p:ext uri="{BB962C8B-B14F-4D97-AF65-F5344CB8AC3E}">
        <p14:creationId xmlns:p14="http://schemas.microsoft.com/office/powerpoint/2010/main" val="310347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NODE-LEVEL METRIC DISTRIBUTIONS can also provide useful information about the network  </a:t>
            </a:r>
            <a:endParaRPr lang="en-CA" sz="2400" dirty="0">
              <a:solidFill>
                <a:schemeClr val="accent5">
                  <a:lumMod val="20000"/>
                  <a:lumOff val="80000"/>
                </a:schemeClr>
              </a:solidFill>
            </a:endParaRPr>
          </a:p>
        </p:txBody>
      </p:sp>
      <p:sp>
        <p:nvSpPr>
          <p:cNvPr id="17" name="TextBox 16">
            <a:extLst>
              <a:ext uri="{FF2B5EF4-FFF2-40B4-BE49-F238E27FC236}">
                <a16:creationId xmlns:a16="http://schemas.microsoft.com/office/drawing/2014/main" id="{F320B882-2B63-4D44-85BE-4B3346A77A7E}"/>
              </a:ext>
            </a:extLst>
          </p:cNvPr>
          <p:cNvSpPr txBox="1"/>
          <p:nvPr/>
        </p:nvSpPr>
        <p:spPr>
          <a:xfrm>
            <a:off x="1089892" y="4319968"/>
            <a:ext cx="4054764" cy="1938992"/>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dirty="0">
                <a:solidFill>
                  <a:srgbClr val="002060"/>
                </a:solidFill>
              </a:rPr>
              <a:t>Mean values</a:t>
            </a:r>
          </a:p>
          <a:p>
            <a:pPr marL="457200" indent="-457200">
              <a:buAutoNum type="arabicPeriod"/>
            </a:pPr>
            <a:endParaRPr lang="en-US" sz="2400" dirty="0">
              <a:solidFill>
                <a:srgbClr val="002060"/>
              </a:solidFill>
            </a:endParaRPr>
          </a:p>
          <a:p>
            <a:pPr marL="457200" indent="-457200">
              <a:buAutoNum type="arabicPeriod"/>
            </a:pPr>
            <a:r>
              <a:rPr lang="en-US" sz="2400" dirty="0">
                <a:solidFill>
                  <a:srgbClr val="002060"/>
                </a:solidFill>
              </a:rPr>
              <a:t>Coefficient of variation</a:t>
            </a:r>
          </a:p>
          <a:p>
            <a:pPr marL="457200" indent="-457200">
              <a:buAutoNum type="arabicPeriod"/>
            </a:pPr>
            <a:endParaRPr lang="en-US" sz="2400" dirty="0">
              <a:solidFill>
                <a:srgbClr val="002060"/>
              </a:solidFill>
            </a:endParaRPr>
          </a:p>
          <a:p>
            <a:pPr marL="457200" indent="-457200">
              <a:buAutoNum type="arabicPeriod"/>
            </a:pPr>
            <a:r>
              <a:rPr lang="en-US" sz="2400" dirty="0">
                <a:solidFill>
                  <a:srgbClr val="002060"/>
                </a:solidFill>
              </a:rPr>
              <a:t>Full metric distributions</a:t>
            </a:r>
            <a:endParaRPr lang="en-CA" sz="2400" dirty="0">
              <a:solidFill>
                <a:srgbClr val="002060"/>
              </a:solidFill>
            </a:endParaRPr>
          </a:p>
        </p:txBody>
      </p:sp>
      <p:sp>
        <p:nvSpPr>
          <p:cNvPr id="3" name="TextBox 2">
            <a:extLst>
              <a:ext uri="{FF2B5EF4-FFF2-40B4-BE49-F238E27FC236}">
                <a16:creationId xmlns:a16="http://schemas.microsoft.com/office/drawing/2014/main" id="{B132C662-D802-448D-9F50-216560A053E8}"/>
              </a:ext>
            </a:extLst>
          </p:cNvPr>
          <p:cNvSpPr txBox="1"/>
          <p:nvPr/>
        </p:nvSpPr>
        <p:spPr>
          <a:xfrm>
            <a:off x="5956641" y="4708066"/>
            <a:ext cx="5523345" cy="1015663"/>
          </a:xfrm>
          <a:prstGeom prst="rect">
            <a:avLst/>
          </a:prstGeom>
          <a:noFill/>
        </p:spPr>
        <p:txBody>
          <a:bodyPr wrap="square" rtlCol="0">
            <a:spAutoFit/>
          </a:bodyPr>
          <a:lstStyle/>
          <a:p>
            <a:r>
              <a:rPr lang="en-US" sz="2000" dirty="0"/>
              <a:t>For example, the degree distribution of a network is a key part of calculating the R</a:t>
            </a:r>
            <a:r>
              <a:rPr lang="en-US" sz="2000" baseline="-25000" dirty="0"/>
              <a:t>0</a:t>
            </a:r>
            <a:r>
              <a:rPr lang="en-US" sz="2000" dirty="0"/>
              <a:t> of a pathogen spreading across it</a:t>
            </a:r>
            <a:endParaRPr lang="fr-FR" sz="2000" dirty="0"/>
          </a:p>
        </p:txBody>
      </p:sp>
    </p:spTree>
    <p:extLst>
      <p:ext uri="{BB962C8B-B14F-4D97-AF65-F5344CB8AC3E}">
        <p14:creationId xmlns:p14="http://schemas.microsoft.com/office/powerpoint/2010/main" val="3205020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5594</TotalTime>
  <Words>7985</Words>
  <Application>Microsoft Office PowerPoint</Application>
  <PresentationFormat>Widescreen</PresentationFormat>
  <Paragraphs>2316</Paragraphs>
  <Slides>130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130</vt:i4>
      </vt:variant>
    </vt:vector>
  </HeadingPairs>
  <TitlesOfParts>
    <vt:vector size="136"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dc:creator>
  <cp:lastModifiedBy>Matthew Silk</cp:lastModifiedBy>
  <cp:revision>67</cp:revision>
  <dcterms:created xsi:type="dcterms:W3CDTF">2023-03-06T09:50:44Z</dcterms:created>
  <dcterms:modified xsi:type="dcterms:W3CDTF">2023-04-07T13:14:25Z</dcterms:modified>
</cp:coreProperties>
</file>